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89" r:id="rId2"/>
    <p:sldId id="305" r:id="rId3"/>
    <p:sldId id="307" r:id="rId4"/>
    <p:sldId id="290" r:id="rId5"/>
    <p:sldId id="256" r:id="rId6"/>
    <p:sldId id="285" r:id="rId7"/>
    <p:sldId id="280" r:id="rId8"/>
    <p:sldId id="281" r:id="rId9"/>
    <p:sldId id="286" r:id="rId10"/>
    <p:sldId id="287" r:id="rId11"/>
    <p:sldId id="291" r:id="rId12"/>
    <p:sldId id="292" r:id="rId13"/>
    <p:sldId id="293" r:id="rId14"/>
    <p:sldId id="309" r:id="rId15"/>
    <p:sldId id="295" r:id="rId16"/>
    <p:sldId id="310" r:id="rId17"/>
    <p:sldId id="294" r:id="rId18"/>
    <p:sldId id="260" r:id="rId19"/>
    <p:sldId id="297" r:id="rId20"/>
    <p:sldId id="301" r:id="rId21"/>
    <p:sldId id="304" r:id="rId22"/>
    <p:sldId id="303" r:id="rId23"/>
    <p:sldId id="308" r:id="rId24"/>
    <p:sldId id="298" r:id="rId25"/>
    <p:sldId id="299" r:id="rId26"/>
    <p:sldId id="300" r:id="rId27"/>
    <p:sldId id="30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8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50840" autoAdjust="0"/>
  </p:normalViewPr>
  <p:slideViewPr>
    <p:cSldViewPr snapToGrid="0">
      <p:cViewPr varScale="1">
        <p:scale>
          <a:sx n="32" d="100"/>
          <a:sy n="32" d="100"/>
        </p:scale>
        <p:origin x="185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641C9E-3E55-4A53-9109-46EA5626ECCB}" type="datetimeFigureOut">
              <a:rPr lang="en-GB" smtClean="0"/>
              <a:t>30/04/2025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B27BDE-DA3D-4D62-BF30-15E527C02CBF}" type="slidenum">
              <a:rPr lang="en-GB" smtClean="0"/>
              <a:t>‹#›</a:t>
            </a:fld>
            <a:endParaRPr lang="en-GB"/>
          </a:p>
        </p:txBody>
      </p:sp>
    </p:spTree>
    <p:extLst>
      <p:ext uri="{BB962C8B-B14F-4D97-AF65-F5344CB8AC3E}">
        <p14:creationId xmlns:p14="http://schemas.microsoft.com/office/powerpoint/2010/main" val="407794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Online house keeping rules</a:t>
            </a:r>
          </a:p>
          <a:p>
            <a:r>
              <a:rPr lang="en-GB" dirty="0"/>
              <a:t>Ensure video link is cued up at 2:36 SPEAKERS!</a:t>
            </a:r>
          </a:p>
          <a:p>
            <a:r>
              <a:rPr lang="en-GB" dirty="0"/>
              <a:t>Ask participants to introduce themselves to their immediate neighbours</a:t>
            </a:r>
          </a:p>
          <a:p>
            <a:r>
              <a:rPr lang="en-GB" dirty="0"/>
              <a:t>Name tags?</a:t>
            </a:r>
          </a:p>
        </p:txBody>
      </p:sp>
      <p:sp>
        <p:nvSpPr>
          <p:cNvPr id="4" name="Slide Number Placeholder 3"/>
          <p:cNvSpPr>
            <a:spLocks noGrp="1"/>
          </p:cNvSpPr>
          <p:nvPr>
            <p:ph type="sldNum" sz="quarter" idx="5"/>
          </p:nvPr>
        </p:nvSpPr>
        <p:spPr/>
        <p:txBody>
          <a:bodyPr/>
          <a:lstStyle/>
          <a:p>
            <a:fld id="{09B27BDE-DA3D-4D62-BF30-15E527C02CBF}" type="slidenum">
              <a:rPr lang="en-GB" smtClean="0"/>
              <a:t>1</a:t>
            </a:fld>
            <a:endParaRPr lang="en-GB"/>
          </a:p>
        </p:txBody>
      </p:sp>
    </p:spTree>
    <p:extLst>
      <p:ext uri="{BB962C8B-B14F-4D97-AF65-F5344CB8AC3E}">
        <p14:creationId xmlns:p14="http://schemas.microsoft.com/office/powerpoint/2010/main" val="240346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services would you refer them to? Shout out. Online version perhaps on paper in person? End of exercise. So you clearly recognise the other challenges your patients face.</a:t>
            </a:r>
          </a:p>
          <a:p>
            <a:r>
              <a:rPr lang="en-GB" dirty="0"/>
              <a:t>Not sure if we need this </a:t>
            </a:r>
          </a:p>
        </p:txBody>
      </p:sp>
      <p:sp>
        <p:nvSpPr>
          <p:cNvPr id="4" name="Slide Number Placeholder 3"/>
          <p:cNvSpPr>
            <a:spLocks noGrp="1"/>
          </p:cNvSpPr>
          <p:nvPr>
            <p:ph type="sldNum" sz="quarter" idx="5"/>
          </p:nvPr>
        </p:nvSpPr>
        <p:spPr/>
        <p:txBody>
          <a:bodyPr/>
          <a:lstStyle/>
          <a:p>
            <a:fld id="{09B27BDE-DA3D-4D62-BF30-15E527C02CBF}" type="slidenum">
              <a:rPr lang="en-GB" smtClean="0"/>
              <a:t>10</a:t>
            </a:fld>
            <a:endParaRPr lang="en-GB"/>
          </a:p>
        </p:txBody>
      </p:sp>
    </p:spTree>
    <p:extLst>
      <p:ext uri="{BB962C8B-B14F-4D97-AF65-F5344CB8AC3E}">
        <p14:creationId xmlns:p14="http://schemas.microsoft.com/office/powerpoint/2010/main" val="2932685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B27BDE-DA3D-4D62-BF30-15E527C02CBF}" type="slidenum">
              <a:rPr lang="en-GB" smtClean="0"/>
              <a:t>11</a:t>
            </a:fld>
            <a:endParaRPr lang="en-GB"/>
          </a:p>
        </p:txBody>
      </p:sp>
    </p:spTree>
    <p:extLst>
      <p:ext uri="{BB962C8B-B14F-4D97-AF65-F5344CB8AC3E}">
        <p14:creationId xmlns:p14="http://schemas.microsoft.com/office/powerpoint/2010/main" val="2163042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she thinking? Brainstorm</a:t>
            </a:r>
          </a:p>
          <a:p>
            <a:endParaRPr lang="en-GB" dirty="0"/>
          </a:p>
          <a:p>
            <a:r>
              <a:rPr lang="en-GB" dirty="0"/>
              <a:t> What is she feeling? Brainstorm</a:t>
            </a:r>
          </a:p>
        </p:txBody>
      </p:sp>
      <p:sp>
        <p:nvSpPr>
          <p:cNvPr id="4" name="Slide Number Placeholder 3"/>
          <p:cNvSpPr>
            <a:spLocks noGrp="1"/>
          </p:cNvSpPr>
          <p:nvPr>
            <p:ph type="sldNum" sz="quarter" idx="5"/>
          </p:nvPr>
        </p:nvSpPr>
        <p:spPr/>
        <p:txBody>
          <a:bodyPr/>
          <a:lstStyle/>
          <a:p>
            <a:fld id="{09B27BDE-DA3D-4D62-BF30-15E527C02CBF}" type="slidenum">
              <a:rPr lang="en-GB" smtClean="0"/>
              <a:t>12</a:t>
            </a:fld>
            <a:endParaRPr lang="en-GB"/>
          </a:p>
        </p:txBody>
      </p:sp>
    </p:spTree>
    <p:extLst>
      <p:ext uri="{BB962C8B-B14F-4D97-AF65-F5344CB8AC3E}">
        <p14:creationId xmlns:p14="http://schemas.microsoft.com/office/powerpoint/2010/main" val="3477699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75635-B576-78F6-9832-63553D89B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144EC-5135-F7A5-538A-05CA6FB00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D6717-C1AF-B972-3B97-6AC100A25867}"/>
              </a:ext>
            </a:extLst>
          </p:cNvPr>
          <p:cNvSpPr>
            <a:spLocks noGrp="1"/>
          </p:cNvSpPr>
          <p:nvPr>
            <p:ph type="body" idx="1"/>
          </p:nvPr>
        </p:nvSpPr>
        <p:spPr/>
        <p:txBody>
          <a:bodyPr/>
          <a:lstStyle/>
          <a:p>
            <a:r>
              <a:rPr lang="en-GB" dirty="0"/>
              <a:t>Brainstorm Repeat it back, no judgement on what is contributed, encourage discussion amongst group</a:t>
            </a:r>
          </a:p>
          <a:p>
            <a:endParaRPr lang="en-GB" dirty="0"/>
          </a:p>
          <a:p>
            <a:r>
              <a:rPr lang="en-GB" dirty="0"/>
              <a:t>To throw into the mix, not wanting to embarrass the patient by talking about their weight,  smoking as a coping mechanism, patient is overwhelmed.</a:t>
            </a:r>
          </a:p>
          <a:p>
            <a:endParaRPr lang="en-GB" dirty="0"/>
          </a:p>
          <a:p>
            <a:r>
              <a:rPr lang="en-GB" i="1" dirty="0"/>
              <a:t>Not enough time could be an answer save this for planting the seed slide. Easier if consultant has planted the seed.</a:t>
            </a:r>
          </a:p>
        </p:txBody>
      </p:sp>
      <p:sp>
        <p:nvSpPr>
          <p:cNvPr id="4" name="Slide Number Placeholder 3">
            <a:extLst>
              <a:ext uri="{FF2B5EF4-FFF2-40B4-BE49-F238E27FC236}">
                <a16:creationId xmlns:a16="http://schemas.microsoft.com/office/drawing/2014/main" id="{2E80F1BA-26AE-1FFD-9BDC-57487BBE058D}"/>
              </a:ext>
            </a:extLst>
          </p:cNvPr>
          <p:cNvSpPr>
            <a:spLocks noGrp="1"/>
          </p:cNvSpPr>
          <p:nvPr>
            <p:ph type="sldNum" sz="quarter" idx="5"/>
          </p:nvPr>
        </p:nvSpPr>
        <p:spPr/>
        <p:txBody>
          <a:bodyPr/>
          <a:lstStyle/>
          <a:p>
            <a:fld id="{09B27BDE-DA3D-4D62-BF30-15E527C02CBF}" type="slidenum">
              <a:rPr lang="en-GB" smtClean="0"/>
              <a:t>13</a:t>
            </a:fld>
            <a:endParaRPr lang="en-GB"/>
          </a:p>
        </p:txBody>
      </p:sp>
    </p:spTree>
    <p:extLst>
      <p:ext uri="{BB962C8B-B14F-4D97-AF65-F5344CB8AC3E}">
        <p14:creationId xmlns:p14="http://schemas.microsoft.com/office/powerpoint/2010/main" val="3623549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BEA12-C195-0AAD-12DF-0D5A4E2AEA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6BD76E-550D-5CC8-FDA1-36989459B3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9E0C4-22B6-2A32-19C9-35DC780C66DC}"/>
              </a:ext>
            </a:extLst>
          </p:cNvPr>
          <p:cNvSpPr>
            <a:spLocks noGrp="1"/>
          </p:cNvSpPr>
          <p:nvPr>
            <p:ph type="body" idx="1"/>
          </p:nvPr>
        </p:nvSpPr>
        <p:spPr/>
        <p:txBody>
          <a:bodyPr/>
          <a:lstStyle/>
          <a:p>
            <a:r>
              <a:rPr lang="en-GB" i="1" dirty="0" err="1"/>
              <a:t>Brainstrom</a:t>
            </a:r>
            <a:r>
              <a:rPr lang="en-GB" i="1" dirty="0"/>
              <a:t> would help</a:t>
            </a:r>
          </a:p>
          <a:p>
            <a:endParaRPr lang="en-GB" i="1" dirty="0"/>
          </a:p>
          <a:p>
            <a:r>
              <a:rPr lang="en-GB" i="1" dirty="0"/>
              <a:t>Consultant supporting her introducing the idea</a:t>
            </a:r>
          </a:p>
          <a:p>
            <a:r>
              <a:rPr lang="en-GB" i="1" dirty="0"/>
              <a:t>Clear easy referral pathways</a:t>
            </a:r>
          </a:p>
          <a:p>
            <a:r>
              <a:rPr lang="en-GB" i="1" dirty="0"/>
              <a:t>Speedy ICJ</a:t>
            </a:r>
          </a:p>
          <a:p>
            <a:r>
              <a:rPr lang="en-GB" i="1" dirty="0"/>
              <a:t>Confidence</a:t>
            </a:r>
          </a:p>
          <a:p>
            <a:r>
              <a:rPr lang="en-GB" i="1" dirty="0"/>
              <a:t>Time</a:t>
            </a:r>
          </a:p>
        </p:txBody>
      </p:sp>
      <p:sp>
        <p:nvSpPr>
          <p:cNvPr id="4" name="Slide Number Placeholder 3">
            <a:extLst>
              <a:ext uri="{FF2B5EF4-FFF2-40B4-BE49-F238E27FC236}">
                <a16:creationId xmlns:a16="http://schemas.microsoft.com/office/drawing/2014/main" id="{83A027C0-D8F7-9F15-8424-1EE88F5DC367}"/>
              </a:ext>
            </a:extLst>
          </p:cNvPr>
          <p:cNvSpPr>
            <a:spLocks noGrp="1"/>
          </p:cNvSpPr>
          <p:nvPr>
            <p:ph type="sldNum" sz="quarter" idx="5"/>
          </p:nvPr>
        </p:nvSpPr>
        <p:spPr/>
        <p:txBody>
          <a:bodyPr/>
          <a:lstStyle/>
          <a:p>
            <a:fld id="{09B27BDE-DA3D-4D62-BF30-15E527C02CBF}" type="slidenum">
              <a:rPr lang="en-GB" smtClean="0"/>
              <a:t>14</a:t>
            </a:fld>
            <a:endParaRPr lang="en-GB"/>
          </a:p>
        </p:txBody>
      </p:sp>
    </p:spTree>
    <p:extLst>
      <p:ext uri="{BB962C8B-B14F-4D97-AF65-F5344CB8AC3E}">
        <p14:creationId xmlns:p14="http://schemas.microsoft.com/office/powerpoint/2010/main" val="3372261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want our patients to engage with health behaviour change, but we are all human and most of us have probably had a go at changing a behaviour. In small groups think of a friend colleague patient or yourself who changed a long standing behaviour either by stopping something or starting something. Chewing finger nails example, it doesn’t have to be a huge </a:t>
            </a:r>
            <a:r>
              <a:rPr lang="en-GB" dirty="0" err="1"/>
              <a:t>isuue</a:t>
            </a:r>
            <a:r>
              <a:rPr lang="en-GB" dirty="0"/>
              <a:t>. You don’t have to share your story. Not all negative.</a:t>
            </a:r>
          </a:p>
          <a:p>
            <a:endParaRPr lang="en-GB" dirty="0"/>
          </a:p>
          <a:p>
            <a:r>
              <a:rPr lang="en-GB" dirty="0"/>
              <a:t>What motivated the change? Was there a trigger like a photo or becoming a parent?</a:t>
            </a:r>
          </a:p>
          <a:p>
            <a:endParaRPr lang="en-GB" dirty="0"/>
          </a:p>
          <a:p>
            <a:r>
              <a:rPr lang="en-GB" dirty="0"/>
              <a:t>And this event was it a single event or part of a series.</a:t>
            </a:r>
          </a:p>
          <a:p>
            <a:endParaRPr lang="en-GB" dirty="0"/>
          </a:p>
          <a:p>
            <a:r>
              <a:rPr lang="en-GB" dirty="0"/>
              <a:t>Teachable moments don’t always have to be on the back of a positive experience</a:t>
            </a:r>
          </a:p>
        </p:txBody>
      </p:sp>
      <p:sp>
        <p:nvSpPr>
          <p:cNvPr id="4" name="Slide Number Placeholder 3"/>
          <p:cNvSpPr>
            <a:spLocks noGrp="1"/>
          </p:cNvSpPr>
          <p:nvPr>
            <p:ph type="sldNum" sz="quarter" idx="5"/>
          </p:nvPr>
        </p:nvSpPr>
        <p:spPr/>
        <p:txBody>
          <a:bodyPr/>
          <a:lstStyle/>
          <a:p>
            <a:fld id="{09B27BDE-DA3D-4D62-BF30-15E527C02CBF}" type="slidenum">
              <a:rPr lang="en-GB" smtClean="0"/>
              <a:t>15</a:t>
            </a:fld>
            <a:endParaRPr lang="en-GB"/>
          </a:p>
        </p:txBody>
      </p:sp>
    </p:spTree>
    <p:extLst>
      <p:ext uri="{BB962C8B-B14F-4D97-AF65-F5344CB8AC3E}">
        <p14:creationId xmlns:p14="http://schemas.microsoft.com/office/powerpoint/2010/main" val="2439947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37917-4C1E-1353-2618-C6F061244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4A3F9A-FEB5-591F-CDAE-6823062C0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0A99B-0A1E-A471-4AD6-77C0D9B14E26}"/>
              </a:ext>
            </a:extLst>
          </p:cNvPr>
          <p:cNvSpPr>
            <a:spLocks noGrp="1"/>
          </p:cNvSpPr>
          <p:nvPr>
            <p:ph type="body" idx="1"/>
          </p:nvPr>
        </p:nvSpPr>
        <p:spPr/>
        <p:txBody>
          <a:bodyPr/>
          <a:lstStyle/>
          <a:p>
            <a:r>
              <a:rPr lang="en-GB" u="none" dirty="0"/>
              <a:t>Statistics from </a:t>
            </a:r>
            <a:r>
              <a:rPr lang="en-GB" u="none" dirty="0" err="1"/>
              <a:t>WoSCAN</a:t>
            </a:r>
            <a:r>
              <a:rPr lang="en-GB" u="none" dirty="0"/>
              <a:t> and McMillan study with patients post treatment on Prehab</a:t>
            </a:r>
          </a:p>
          <a:p>
            <a:pPr algn="l" rtl="0" fontAlgn="base">
              <a:buFont typeface="Arial" panose="020B0604020202020204" pitchFamily="34" charset="0"/>
              <a:buChar char="•"/>
            </a:pPr>
            <a:endParaRPr lang="en-GB" sz="1800" b="1" i="0" u="none" strike="noStrike" dirty="0">
              <a:solidFill>
                <a:srgbClr val="000000"/>
              </a:solidFill>
              <a:effectLst/>
              <a:latin typeface="Arial" panose="020B0604020202020204" pitchFamily="34" charset="0"/>
            </a:endParaRPr>
          </a:p>
          <a:p>
            <a:pPr algn="l" rtl="0" fontAlgn="base">
              <a:buFont typeface="Arial" panose="020B0604020202020204" pitchFamily="34" charset="0"/>
              <a:buNone/>
            </a:pPr>
            <a:r>
              <a:rPr lang="en-GB" sz="1800" b="1" i="0" u="none" strike="noStrike" dirty="0">
                <a:solidFill>
                  <a:srgbClr val="000000"/>
                </a:solidFill>
                <a:effectLst/>
                <a:latin typeface="Arial" panose="020B0604020202020204" pitchFamily="34" charset="0"/>
              </a:rPr>
              <a:t>Some statistics from our colleagues int the stop smoking service</a:t>
            </a:r>
          </a:p>
          <a:p>
            <a:pPr algn="l" rtl="0" fontAlgn="base">
              <a:buFont typeface="Arial" panose="020B0604020202020204" pitchFamily="34" charset="0"/>
              <a:buNone/>
            </a:pPr>
            <a:endParaRPr lang="en-GB" sz="1800" b="1" i="0" u="none" strike="noStrike" dirty="0">
              <a:solidFill>
                <a:srgbClr val="000000"/>
              </a:solidFill>
              <a:effectLst/>
              <a:latin typeface="Arial" panose="020B0604020202020204" pitchFamily="34" charset="0"/>
            </a:endParaRPr>
          </a:p>
          <a:p>
            <a:pPr algn="l" rtl="0" fontAlgn="base">
              <a:buFont typeface="Arial" panose="020B0604020202020204" pitchFamily="34" charset="0"/>
              <a:buNone/>
            </a:pPr>
            <a:r>
              <a:rPr lang="en-GB" sz="1800" b="1" i="0" u="none" strike="noStrike" dirty="0">
                <a:solidFill>
                  <a:srgbClr val="000000"/>
                </a:solidFill>
                <a:effectLst/>
                <a:latin typeface="Arial" panose="020B0604020202020204" pitchFamily="34" charset="0"/>
              </a:rPr>
              <a:t> </a:t>
            </a:r>
            <a:r>
              <a:rPr lang="en-GB" sz="1800" b="0" i="0" u="none" strike="noStrike" dirty="0">
                <a:solidFill>
                  <a:srgbClr val="000000"/>
                </a:solidFill>
                <a:effectLst/>
                <a:latin typeface="Arial" panose="020B0604020202020204" pitchFamily="34" charset="0"/>
              </a:rPr>
              <a:t>64% of clients setting a quit date with the stop smoking service in Hospital had never tried to quit before</a:t>
            </a:r>
            <a:r>
              <a:rPr lang="en-US" sz="1800" b="0" i="0" dirty="0">
                <a:solidFill>
                  <a:srgbClr val="444444"/>
                </a:solidFill>
                <a:effectLst/>
                <a:latin typeface="Arial" panose="020B0604020202020204" pitchFamily="34" charset="0"/>
              </a:rPr>
              <a:t>​</a:t>
            </a:r>
          </a:p>
          <a:p>
            <a:pPr algn="l" rtl="0" fontAlgn="base"/>
            <a:r>
              <a:rPr lang="en-GB" b="0" i="0" dirty="0">
                <a:solidFill>
                  <a:srgbClr val="444444"/>
                </a:solidFill>
                <a:effectLst/>
                <a:latin typeface="Arial" panose="020B0604020202020204" pitchFamily="34" charset="0"/>
              </a:rPr>
              <a:t>​</a:t>
            </a:r>
          </a:p>
          <a:p>
            <a:pPr algn="l" rtl="0" fontAlgn="base"/>
            <a:r>
              <a:rPr lang="en-GB" sz="1800" b="0" i="0" u="none" strike="noStrike" dirty="0">
                <a:solidFill>
                  <a:srgbClr val="444444"/>
                </a:solidFill>
                <a:effectLst/>
                <a:latin typeface="Arial" panose="020B0604020202020204" pitchFamily="34" charset="0"/>
              </a:rPr>
              <a:t>25% of </a:t>
            </a:r>
            <a:r>
              <a:rPr lang="en-GB" sz="1800" b="0" i="0" u="none" strike="noStrike" dirty="0">
                <a:solidFill>
                  <a:srgbClr val="000000"/>
                </a:solidFill>
                <a:effectLst/>
                <a:latin typeface="Arial" panose="020B0604020202020204" pitchFamily="34" charset="0"/>
              </a:rPr>
              <a:t>cancer survivors have not been asked about their smoking in the past year: </a:t>
            </a:r>
            <a:r>
              <a:rPr lang="en-GB" sz="1800" b="0" i="1" u="none" strike="noStrike" dirty="0">
                <a:solidFill>
                  <a:srgbClr val="000000"/>
                </a:solidFill>
                <a:effectLst/>
                <a:latin typeface="Arial" panose="020B0604020202020204" pitchFamily="34" charset="0"/>
              </a:rPr>
              <a:t>Journal of General Internal Medicine (2009) Coups et al. </a:t>
            </a:r>
            <a:r>
              <a:rPr lang="en-GB" sz="1800" b="0" i="0" u="none" strike="noStrike" dirty="0">
                <a:solidFill>
                  <a:srgbClr val="000000"/>
                </a:solidFill>
                <a:effectLst/>
                <a:latin typeface="Arial" panose="020B0604020202020204" pitchFamily="34" charset="0"/>
              </a:rPr>
              <a:t>An assumption is made that these people know but they are choosing not to make a change.</a:t>
            </a:r>
            <a:endParaRPr lang="en-US" sz="1800" b="0" i="0" dirty="0">
              <a:solidFill>
                <a:srgbClr val="444444"/>
              </a:solidFill>
              <a:effectLst/>
              <a:latin typeface="Arial" panose="020B0604020202020204" pitchFamily="34" charset="0"/>
            </a:endParaRPr>
          </a:p>
          <a:p>
            <a:endParaRPr lang="en-GB" u="none" dirty="0"/>
          </a:p>
        </p:txBody>
      </p:sp>
      <p:sp>
        <p:nvSpPr>
          <p:cNvPr id="4" name="Slide Number Placeholder 3">
            <a:extLst>
              <a:ext uri="{FF2B5EF4-FFF2-40B4-BE49-F238E27FC236}">
                <a16:creationId xmlns:a16="http://schemas.microsoft.com/office/drawing/2014/main" id="{9F93292B-8380-4DA8-5E99-4265EAF353F4}"/>
              </a:ext>
            </a:extLst>
          </p:cNvPr>
          <p:cNvSpPr>
            <a:spLocks noGrp="1"/>
          </p:cNvSpPr>
          <p:nvPr>
            <p:ph type="sldNum" sz="quarter" idx="5"/>
          </p:nvPr>
        </p:nvSpPr>
        <p:spPr/>
        <p:txBody>
          <a:bodyPr/>
          <a:lstStyle/>
          <a:p>
            <a:fld id="{09B27BDE-DA3D-4D62-BF30-15E527C02CBF}" type="slidenum">
              <a:rPr lang="en-GB" smtClean="0"/>
              <a:t>16</a:t>
            </a:fld>
            <a:endParaRPr lang="en-GB"/>
          </a:p>
        </p:txBody>
      </p:sp>
    </p:spTree>
    <p:extLst>
      <p:ext uri="{BB962C8B-B14F-4D97-AF65-F5344CB8AC3E}">
        <p14:creationId xmlns:p14="http://schemas.microsoft.com/office/powerpoint/2010/main" val="193845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professionals you may not be the trigger for your patient’s behaviour change. But you might plant the seed. </a:t>
            </a:r>
            <a:r>
              <a:rPr lang="en-GB" i="1" dirty="0"/>
              <a:t>As you mentioned you may not have time to have a full prehab conversation so plant the seed</a:t>
            </a:r>
            <a:r>
              <a:rPr lang="en-GB" dirty="0"/>
              <a:t>. The next professional who mentions it might have more engagement because the time  and place is right for the patient to change You can think of these as episodes of information for the patient. </a:t>
            </a:r>
            <a:r>
              <a:rPr lang="en-GB" u="sng" dirty="0"/>
              <a:t>And remember it’s not your job to change your patient’s behaviour, you want to had them over to someone who specialises in that. . However, leaving a person to self refer has poorer outcomes, They have a better chance of taking up prehab if they are referred or given a warm hand over remember AHPs in the room</a:t>
            </a:r>
          </a:p>
        </p:txBody>
      </p:sp>
      <p:sp>
        <p:nvSpPr>
          <p:cNvPr id="4" name="Slide Number Placeholder 3"/>
          <p:cNvSpPr>
            <a:spLocks noGrp="1"/>
          </p:cNvSpPr>
          <p:nvPr>
            <p:ph type="sldNum" sz="quarter" idx="5"/>
          </p:nvPr>
        </p:nvSpPr>
        <p:spPr/>
        <p:txBody>
          <a:bodyPr/>
          <a:lstStyle/>
          <a:p>
            <a:fld id="{09B27BDE-DA3D-4D62-BF30-15E527C02CBF}" type="slidenum">
              <a:rPr lang="en-GB" smtClean="0"/>
              <a:t>17</a:t>
            </a:fld>
            <a:endParaRPr lang="en-GB"/>
          </a:p>
        </p:txBody>
      </p:sp>
    </p:spTree>
    <p:extLst>
      <p:ext uri="{BB962C8B-B14F-4D97-AF65-F5344CB8AC3E}">
        <p14:creationId xmlns:p14="http://schemas.microsoft.com/office/powerpoint/2010/main" val="3744043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look at Mr Red’s pathway and see how many opportunities there are for a health professional to support him to stop smoking. Animated P are prehab </a:t>
            </a:r>
            <a:r>
              <a:rPr lang="en-GB" dirty="0" err="1"/>
              <a:t>opps</a:t>
            </a:r>
            <a:r>
              <a:rPr lang="en-GB" dirty="0"/>
              <a:t>. </a:t>
            </a:r>
            <a:r>
              <a:rPr lang="en-GB" b="1" dirty="0"/>
              <a:t>Optimised Approach</a:t>
            </a:r>
          </a:p>
          <a:p>
            <a:r>
              <a:rPr lang="en-GB" dirty="0"/>
              <a:t>From his Poo test to the start of his Chemotherapy Mr Red has at least 5 clear opportunities. If the GP’s suggestion didn’t work it may be that the CNS that mentions it before he starts his chemo find he is finally in the right place to quit. We want to create an </a:t>
            </a:r>
            <a:r>
              <a:rPr lang="en-GB" b="1" dirty="0"/>
              <a:t>optimised approach </a:t>
            </a:r>
            <a:r>
              <a:rPr lang="en-GB" dirty="0"/>
              <a:t>for Prehab.</a:t>
            </a:r>
          </a:p>
          <a:p>
            <a:r>
              <a:rPr lang="en-GB" dirty="0" err="1"/>
              <a:t>IfMr</a:t>
            </a:r>
            <a:r>
              <a:rPr lang="en-GB" dirty="0"/>
              <a:t> Red has prostate cancer and is put on </a:t>
            </a:r>
            <a:r>
              <a:rPr lang="en-GB" dirty="0" err="1"/>
              <a:t>Survallience</a:t>
            </a:r>
            <a:r>
              <a:rPr lang="en-GB" dirty="0"/>
              <a:t> he is still going to have a better quality of life as a non smoker.</a:t>
            </a:r>
          </a:p>
        </p:txBody>
      </p:sp>
      <p:sp>
        <p:nvSpPr>
          <p:cNvPr id="4" name="Slide Number Placeholder 3"/>
          <p:cNvSpPr>
            <a:spLocks noGrp="1"/>
          </p:cNvSpPr>
          <p:nvPr>
            <p:ph type="sldNum" sz="quarter" idx="5"/>
          </p:nvPr>
        </p:nvSpPr>
        <p:spPr/>
        <p:txBody>
          <a:bodyPr/>
          <a:lstStyle/>
          <a:p>
            <a:fld id="{09B27BDE-DA3D-4D62-BF30-15E527C02CBF}" type="slidenum">
              <a:rPr lang="en-GB" smtClean="0"/>
              <a:t>18</a:t>
            </a:fld>
            <a:endParaRPr lang="en-GB"/>
          </a:p>
        </p:txBody>
      </p:sp>
    </p:spTree>
    <p:extLst>
      <p:ext uri="{BB962C8B-B14F-4D97-AF65-F5344CB8AC3E}">
        <p14:creationId xmlns:p14="http://schemas.microsoft.com/office/powerpoint/2010/main" val="1423741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Suggestions from the group, how would you broach the topic of prehab? Here are some suggestions for being overweight, smoking or feeling depressed And we will all know from our own experience as patients some how it is not what the clinician says, it’s HOW it is said. What qualities do you think are important? Qualities fly in Repeat ones that are shared. Thank them</a:t>
            </a:r>
          </a:p>
        </p:txBody>
      </p:sp>
      <p:sp>
        <p:nvSpPr>
          <p:cNvPr id="4" name="Slide Number Placeholder 3"/>
          <p:cNvSpPr>
            <a:spLocks noGrp="1"/>
          </p:cNvSpPr>
          <p:nvPr>
            <p:ph type="sldNum" sz="quarter" idx="5"/>
          </p:nvPr>
        </p:nvSpPr>
        <p:spPr/>
        <p:txBody>
          <a:bodyPr/>
          <a:lstStyle/>
          <a:p>
            <a:fld id="{09B27BDE-DA3D-4D62-BF30-15E527C02CBF}" type="slidenum">
              <a:rPr lang="en-GB" smtClean="0"/>
              <a:t>19</a:t>
            </a:fld>
            <a:endParaRPr lang="en-GB"/>
          </a:p>
        </p:txBody>
      </p:sp>
    </p:spTree>
    <p:extLst>
      <p:ext uri="{BB962C8B-B14F-4D97-AF65-F5344CB8AC3E}">
        <p14:creationId xmlns:p14="http://schemas.microsoft.com/office/powerpoint/2010/main" val="844934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screen please, if you are expecting an important call please step out of the room</a:t>
            </a:r>
          </a:p>
          <a:p>
            <a:r>
              <a:rPr lang="en-GB" dirty="0"/>
              <a:t> this is an informal session that relies on you sharing your experience</a:t>
            </a:r>
          </a:p>
          <a:p>
            <a:endParaRPr lang="en-GB" dirty="0"/>
          </a:p>
        </p:txBody>
      </p:sp>
      <p:sp>
        <p:nvSpPr>
          <p:cNvPr id="4" name="Slide Number Placeholder 3"/>
          <p:cNvSpPr>
            <a:spLocks noGrp="1"/>
          </p:cNvSpPr>
          <p:nvPr>
            <p:ph type="sldNum" sz="quarter" idx="5"/>
          </p:nvPr>
        </p:nvSpPr>
        <p:spPr/>
        <p:txBody>
          <a:bodyPr/>
          <a:lstStyle/>
          <a:p>
            <a:fld id="{09B27BDE-DA3D-4D62-BF30-15E527C02CBF}" type="slidenum">
              <a:rPr lang="en-GB" smtClean="0"/>
              <a:t>2</a:t>
            </a:fld>
            <a:endParaRPr lang="en-GB"/>
          </a:p>
        </p:txBody>
      </p:sp>
    </p:spTree>
    <p:extLst>
      <p:ext uri="{BB962C8B-B14F-4D97-AF65-F5344CB8AC3E}">
        <p14:creationId xmlns:p14="http://schemas.microsoft.com/office/powerpoint/2010/main" val="3421627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10EAC-F7C8-BADC-6066-C3B8982BD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6CC99-D9E1-81B2-97C1-2DA608C647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6E31C7-7DBD-56E3-6865-94DDC4C403CA}"/>
              </a:ext>
            </a:extLst>
          </p:cNvPr>
          <p:cNvSpPr>
            <a:spLocks noGrp="1"/>
          </p:cNvSpPr>
          <p:nvPr>
            <p:ph type="body" idx="1"/>
          </p:nvPr>
        </p:nvSpPr>
        <p:spPr/>
        <p:txBody>
          <a:bodyPr/>
          <a:lstStyle/>
          <a:p>
            <a:r>
              <a:rPr lang="en-GB" dirty="0"/>
              <a:t>QUICK with this. And you can revisit them later, your patient might be waiting to be asked Watering the seed Realistic Medicine the Bran questions or do we lose this slide?</a:t>
            </a:r>
          </a:p>
          <a:p>
            <a:r>
              <a:rPr lang="en-GB" dirty="0"/>
              <a:t>Benefits Risks Alternatives Nothing</a:t>
            </a:r>
          </a:p>
        </p:txBody>
      </p:sp>
      <p:sp>
        <p:nvSpPr>
          <p:cNvPr id="4" name="Slide Number Placeholder 3">
            <a:extLst>
              <a:ext uri="{FF2B5EF4-FFF2-40B4-BE49-F238E27FC236}">
                <a16:creationId xmlns:a16="http://schemas.microsoft.com/office/drawing/2014/main" id="{FFF320CD-0FFE-9546-9867-02DC5D272397}"/>
              </a:ext>
            </a:extLst>
          </p:cNvPr>
          <p:cNvSpPr>
            <a:spLocks noGrp="1"/>
          </p:cNvSpPr>
          <p:nvPr>
            <p:ph type="sldNum" sz="quarter" idx="5"/>
          </p:nvPr>
        </p:nvSpPr>
        <p:spPr/>
        <p:txBody>
          <a:bodyPr/>
          <a:lstStyle/>
          <a:p>
            <a:fld id="{09B27BDE-DA3D-4D62-BF30-15E527C02CBF}" type="slidenum">
              <a:rPr lang="en-GB" smtClean="0"/>
              <a:t>20</a:t>
            </a:fld>
            <a:endParaRPr lang="en-GB"/>
          </a:p>
        </p:txBody>
      </p:sp>
    </p:spTree>
    <p:extLst>
      <p:ext uri="{BB962C8B-B14F-4D97-AF65-F5344CB8AC3E}">
        <p14:creationId xmlns:p14="http://schemas.microsoft.com/office/powerpoint/2010/main" val="3289263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are referring onto a third sector charity they will be happy to develop and print letters that people can take away with them and reflect upon at home, when they may not be feeling so overwhelmed.</a:t>
            </a:r>
          </a:p>
        </p:txBody>
      </p:sp>
      <p:sp>
        <p:nvSpPr>
          <p:cNvPr id="4" name="Slide Number Placeholder 3"/>
          <p:cNvSpPr>
            <a:spLocks noGrp="1"/>
          </p:cNvSpPr>
          <p:nvPr>
            <p:ph type="sldNum" sz="quarter" idx="5"/>
          </p:nvPr>
        </p:nvSpPr>
        <p:spPr/>
        <p:txBody>
          <a:bodyPr/>
          <a:lstStyle/>
          <a:p>
            <a:fld id="{09B27BDE-DA3D-4D62-BF30-15E527C02CBF}" type="slidenum">
              <a:rPr lang="en-GB" smtClean="0"/>
              <a:t>21</a:t>
            </a:fld>
            <a:endParaRPr lang="en-GB"/>
          </a:p>
        </p:txBody>
      </p:sp>
    </p:spTree>
    <p:extLst>
      <p:ext uri="{BB962C8B-B14F-4D97-AF65-F5344CB8AC3E}">
        <p14:creationId xmlns:p14="http://schemas.microsoft.com/office/powerpoint/2010/main" val="18346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patient story from a prehab trial that Mhairi Burk a physio at the IRH is running.</a:t>
            </a:r>
          </a:p>
          <a:p>
            <a:r>
              <a:rPr lang="en-GB" dirty="0"/>
              <a:t>End of video, it’s important to remember that one of the best outcomes from Prehab that is hard to measure is that patients feel more in control. Some patients will enjoy the community they find in prehab activities but even for people who would rather Prehab on their own in private, the emotional benefits are great.</a:t>
            </a:r>
          </a:p>
          <a:p>
            <a:endParaRPr lang="en-GB" dirty="0"/>
          </a:p>
          <a:p>
            <a:r>
              <a:rPr lang="en-GB" dirty="0"/>
              <a:t>Cue up at 2:36 end at 6:34</a:t>
            </a:r>
          </a:p>
        </p:txBody>
      </p:sp>
      <p:sp>
        <p:nvSpPr>
          <p:cNvPr id="4" name="Slide Number Placeholder 3"/>
          <p:cNvSpPr>
            <a:spLocks noGrp="1"/>
          </p:cNvSpPr>
          <p:nvPr>
            <p:ph type="sldNum" sz="quarter" idx="5"/>
          </p:nvPr>
        </p:nvSpPr>
        <p:spPr/>
        <p:txBody>
          <a:bodyPr/>
          <a:lstStyle/>
          <a:p>
            <a:fld id="{09B27BDE-DA3D-4D62-BF30-15E527C02CBF}" type="slidenum">
              <a:rPr lang="en-GB" smtClean="0"/>
              <a:t>22</a:t>
            </a:fld>
            <a:endParaRPr lang="en-GB"/>
          </a:p>
        </p:txBody>
      </p:sp>
    </p:spTree>
    <p:extLst>
      <p:ext uri="{BB962C8B-B14F-4D97-AF65-F5344CB8AC3E}">
        <p14:creationId xmlns:p14="http://schemas.microsoft.com/office/powerpoint/2010/main" val="2650280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Lose this for Staff net Page Hand out</a:t>
            </a:r>
          </a:p>
          <a:p>
            <a:r>
              <a:rPr lang="en-GB" dirty="0"/>
              <a:t>We will send you links to our staff net page which has more resources but here are a few of the bigger providers of third sector prehab</a:t>
            </a:r>
          </a:p>
        </p:txBody>
      </p:sp>
      <p:sp>
        <p:nvSpPr>
          <p:cNvPr id="4" name="Slide Number Placeholder 3"/>
          <p:cNvSpPr>
            <a:spLocks noGrp="1"/>
          </p:cNvSpPr>
          <p:nvPr>
            <p:ph type="sldNum" sz="quarter" idx="5"/>
          </p:nvPr>
        </p:nvSpPr>
        <p:spPr/>
        <p:txBody>
          <a:bodyPr/>
          <a:lstStyle/>
          <a:p>
            <a:fld id="{09B27BDE-DA3D-4D62-BF30-15E527C02CBF}" type="slidenum">
              <a:rPr lang="en-GB" smtClean="0"/>
              <a:t>24</a:t>
            </a:fld>
            <a:endParaRPr lang="en-GB"/>
          </a:p>
        </p:txBody>
      </p:sp>
    </p:spTree>
    <p:extLst>
      <p:ext uri="{BB962C8B-B14F-4D97-AF65-F5344CB8AC3E}">
        <p14:creationId xmlns:p14="http://schemas.microsoft.com/office/powerpoint/2010/main" val="42906437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Lose this for Staff net Page Hand out</a:t>
            </a:r>
          </a:p>
          <a:p>
            <a:endParaRPr lang="en-GB" dirty="0"/>
          </a:p>
          <a:p>
            <a:r>
              <a:rPr lang="en-GB" dirty="0"/>
              <a:t>MAP</a:t>
            </a:r>
          </a:p>
          <a:p>
            <a:r>
              <a:rPr lang="en-GB" dirty="0" err="1"/>
              <a:t>PRosPer</a:t>
            </a:r>
            <a:endParaRPr lang="en-GB" dirty="0"/>
          </a:p>
          <a:p>
            <a:r>
              <a:rPr lang="en-GB" dirty="0"/>
              <a:t>Prehab and me</a:t>
            </a:r>
          </a:p>
        </p:txBody>
      </p:sp>
      <p:sp>
        <p:nvSpPr>
          <p:cNvPr id="4" name="Slide Number Placeholder 3"/>
          <p:cNvSpPr>
            <a:spLocks noGrp="1"/>
          </p:cNvSpPr>
          <p:nvPr>
            <p:ph type="sldNum" sz="quarter" idx="5"/>
          </p:nvPr>
        </p:nvSpPr>
        <p:spPr/>
        <p:txBody>
          <a:bodyPr/>
          <a:lstStyle/>
          <a:p>
            <a:fld id="{09B27BDE-DA3D-4D62-BF30-15E527C02CBF}" type="slidenum">
              <a:rPr lang="en-GB" smtClean="0"/>
              <a:t>25</a:t>
            </a:fld>
            <a:endParaRPr lang="en-GB"/>
          </a:p>
        </p:txBody>
      </p:sp>
    </p:spTree>
    <p:extLst>
      <p:ext uri="{BB962C8B-B14F-4D97-AF65-F5344CB8AC3E}">
        <p14:creationId xmlns:p14="http://schemas.microsoft.com/office/powerpoint/2010/main" val="1386847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learning outcomes, please consider if you think these were met when you feed back on this session</a:t>
            </a:r>
          </a:p>
        </p:txBody>
      </p:sp>
      <p:sp>
        <p:nvSpPr>
          <p:cNvPr id="4" name="Slide Number Placeholder 3"/>
          <p:cNvSpPr>
            <a:spLocks noGrp="1"/>
          </p:cNvSpPr>
          <p:nvPr>
            <p:ph type="sldNum" sz="quarter" idx="5"/>
          </p:nvPr>
        </p:nvSpPr>
        <p:spPr/>
        <p:txBody>
          <a:bodyPr/>
          <a:lstStyle/>
          <a:p>
            <a:fld id="{09B27BDE-DA3D-4D62-BF30-15E527C02CBF}" type="slidenum">
              <a:rPr lang="en-GB" smtClean="0"/>
              <a:t>26</a:t>
            </a:fld>
            <a:endParaRPr lang="en-GB"/>
          </a:p>
        </p:txBody>
      </p:sp>
    </p:spTree>
    <p:extLst>
      <p:ext uri="{BB962C8B-B14F-4D97-AF65-F5344CB8AC3E}">
        <p14:creationId xmlns:p14="http://schemas.microsoft.com/office/powerpoint/2010/main" val="36903101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Does anyone have any questions?</a:t>
            </a:r>
          </a:p>
          <a:p>
            <a:r>
              <a:rPr lang="en-GB" dirty="0" err="1"/>
              <a:t>Thi</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https://link.webropol.com/s/TaPfeedback</a:t>
            </a:r>
          </a:p>
          <a:p>
            <a:r>
              <a:rPr lang="en-GB" dirty="0"/>
              <a:t>s is a new session so we need your feedback to see how you found it or if you think it could be improved. Link, QR or paper feedback form</a:t>
            </a:r>
          </a:p>
        </p:txBody>
      </p:sp>
      <p:sp>
        <p:nvSpPr>
          <p:cNvPr id="4" name="Slide Number Placeholder 3"/>
          <p:cNvSpPr>
            <a:spLocks noGrp="1"/>
          </p:cNvSpPr>
          <p:nvPr>
            <p:ph type="sldNum" sz="quarter" idx="5"/>
          </p:nvPr>
        </p:nvSpPr>
        <p:spPr/>
        <p:txBody>
          <a:bodyPr/>
          <a:lstStyle/>
          <a:p>
            <a:fld id="{09B27BDE-DA3D-4D62-BF30-15E527C02CBF}" type="slidenum">
              <a:rPr lang="en-GB" smtClean="0"/>
              <a:t>27</a:t>
            </a:fld>
            <a:endParaRPr lang="en-GB"/>
          </a:p>
        </p:txBody>
      </p:sp>
    </p:spTree>
    <p:extLst>
      <p:ext uri="{BB962C8B-B14F-4D97-AF65-F5344CB8AC3E}">
        <p14:creationId xmlns:p14="http://schemas.microsoft.com/office/powerpoint/2010/main" val="3698022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8003D-9505-4F07-2031-D40B0E85A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815F5-DB73-C3D9-8867-3E6941CD70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3A676A-1E68-A5B3-FA29-97EFD7D9BD1A}"/>
              </a:ext>
            </a:extLst>
          </p:cNvPr>
          <p:cNvSpPr>
            <a:spLocks noGrp="1"/>
          </p:cNvSpPr>
          <p:nvPr>
            <p:ph type="body" idx="1"/>
          </p:nvPr>
        </p:nvSpPr>
        <p:spPr/>
        <p:txBody>
          <a:bodyPr/>
          <a:lstStyle/>
          <a:p>
            <a:r>
              <a:rPr lang="en-GB" dirty="0"/>
              <a:t>Our learning outcomes, please consider if you think these were met when you feed back on this session</a:t>
            </a:r>
          </a:p>
        </p:txBody>
      </p:sp>
      <p:sp>
        <p:nvSpPr>
          <p:cNvPr id="4" name="Slide Number Placeholder 3">
            <a:extLst>
              <a:ext uri="{FF2B5EF4-FFF2-40B4-BE49-F238E27FC236}">
                <a16:creationId xmlns:a16="http://schemas.microsoft.com/office/drawing/2014/main" id="{2B0353E5-25CB-152E-16DE-9DF0DA127237}"/>
              </a:ext>
            </a:extLst>
          </p:cNvPr>
          <p:cNvSpPr>
            <a:spLocks noGrp="1"/>
          </p:cNvSpPr>
          <p:nvPr>
            <p:ph type="sldNum" sz="quarter" idx="5"/>
          </p:nvPr>
        </p:nvSpPr>
        <p:spPr/>
        <p:txBody>
          <a:bodyPr/>
          <a:lstStyle/>
          <a:p>
            <a:fld id="{09B27BDE-DA3D-4D62-BF30-15E527C02CBF}" type="slidenum">
              <a:rPr lang="en-GB" smtClean="0"/>
              <a:t>3</a:t>
            </a:fld>
            <a:endParaRPr lang="en-GB"/>
          </a:p>
        </p:txBody>
      </p:sp>
    </p:spTree>
    <p:extLst>
      <p:ext uri="{BB962C8B-B14F-4D97-AF65-F5344CB8AC3E}">
        <p14:creationId xmlns:p14="http://schemas.microsoft.com/office/powerpoint/2010/main" val="1593299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how NHS Scotland defines Prehabilitation.</a:t>
            </a:r>
          </a:p>
          <a:p>
            <a:r>
              <a:rPr lang="en-GB" dirty="0"/>
              <a:t>(let them read it)</a:t>
            </a:r>
          </a:p>
        </p:txBody>
      </p:sp>
      <p:sp>
        <p:nvSpPr>
          <p:cNvPr id="4" name="Slide Number Placeholder 3"/>
          <p:cNvSpPr>
            <a:spLocks noGrp="1"/>
          </p:cNvSpPr>
          <p:nvPr>
            <p:ph type="sldNum" sz="quarter" idx="5"/>
          </p:nvPr>
        </p:nvSpPr>
        <p:spPr/>
        <p:txBody>
          <a:bodyPr/>
          <a:lstStyle/>
          <a:p>
            <a:fld id="{09B27BDE-DA3D-4D62-BF30-15E527C02CBF}" type="slidenum">
              <a:rPr lang="en-GB" smtClean="0"/>
              <a:t>4</a:t>
            </a:fld>
            <a:endParaRPr lang="en-GB"/>
          </a:p>
        </p:txBody>
      </p:sp>
    </p:spTree>
    <p:extLst>
      <p:ext uri="{BB962C8B-B14F-4D97-AF65-F5344CB8AC3E}">
        <p14:creationId xmlns:p14="http://schemas.microsoft.com/office/powerpoint/2010/main" val="1339890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this might be more useful. Studies show that even the word Prehabilitation is not popular, I am going to refer to it as prehab.</a:t>
            </a:r>
          </a:p>
          <a:p>
            <a:r>
              <a:rPr lang="en-GB" dirty="0"/>
              <a:t>You might want to describe to your patients as preparing for a marathon</a:t>
            </a:r>
          </a:p>
        </p:txBody>
      </p:sp>
      <p:sp>
        <p:nvSpPr>
          <p:cNvPr id="4" name="Slide Number Placeholder 3"/>
          <p:cNvSpPr>
            <a:spLocks noGrp="1"/>
          </p:cNvSpPr>
          <p:nvPr>
            <p:ph type="sldNum" sz="quarter" idx="5"/>
          </p:nvPr>
        </p:nvSpPr>
        <p:spPr/>
        <p:txBody>
          <a:bodyPr/>
          <a:lstStyle/>
          <a:p>
            <a:fld id="{09B27BDE-DA3D-4D62-BF30-15E527C02CBF}" type="slidenum">
              <a:rPr lang="en-GB" smtClean="0"/>
              <a:t>5</a:t>
            </a:fld>
            <a:endParaRPr lang="en-GB"/>
          </a:p>
        </p:txBody>
      </p:sp>
    </p:spTree>
    <p:extLst>
      <p:ext uri="{BB962C8B-B14F-4D97-AF65-F5344CB8AC3E}">
        <p14:creationId xmlns:p14="http://schemas.microsoft.com/office/powerpoint/2010/main" val="1536547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model for how prehab is structured in Scotland</a:t>
            </a:r>
          </a:p>
          <a:p>
            <a:r>
              <a:rPr lang="en-GB" dirty="0"/>
              <a:t>Pillars explain- Mental, is often called psychological but you might want to talk about emotional wellbeing, some people think of mental health as mental illness</a:t>
            </a:r>
          </a:p>
          <a:p>
            <a:r>
              <a:rPr lang="en-GB" dirty="0"/>
              <a:t>Sit on a base of finance because many patients can’t begin to look after their own wellbeing until they are reassured that they have access to financial support</a:t>
            </a:r>
          </a:p>
          <a:p>
            <a:r>
              <a:rPr lang="en-GB" dirty="0"/>
              <a:t>These pillars support their overarching Health and well being</a:t>
            </a:r>
          </a:p>
          <a:p>
            <a:r>
              <a:rPr lang="en-GB" dirty="0"/>
              <a:t>Tiers- Specialist is always delivered by an NHS provider</a:t>
            </a:r>
          </a:p>
          <a:p>
            <a:r>
              <a:rPr lang="en-GB" dirty="0"/>
              <a:t>Targeted and Universal give examples of third sector and community providers like The Beatson</a:t>
            </a:r>
          </a:p>
          <a:p>
            <a:r>
              <a:rPr lang="en-GB" dirty="0"/>
              <a:t>Ideally we support people newly diagnosed with cancer across all three pillars, this is called multi model prehab. However currently we are lacking services to support prehab across mental well being and dietetics in GGC</a:t>
            </a:r>
          </a:p>
          <a:p>
            <a:endParaRPr lang="en-GB" dirty="0"/>
          </a:p>
        </p:txBody>
      </p:sp>
      <p:sp>
        <p:nvSpPr>
          <p:cNvPr id="4" name="Slide Number Placeholder 3"/>
          <p:cNvSpPr>
            <a:spLocks noGrp="1"/>
          </p:cNvSpPr>
          <p:nvPr>
            <p:ph type="sldNum" sz="quarter" idx="5"/>
          </p:nvPr>
        </p:nvSpPr>
        <p:spPr/>
        <p:txBody>
          <a:bodyPr/>
          <a:lstStyle/>
          <a:p>
            <a:fld id="{09B27BDE-DA3D-4D62-BF30-15E527C02CBF}" type="slidenum">
              <a:rPr lang="en-GB" smtClean="0"/>
              <a:t>6</a:t>
            </a:fld>
            <a:endParaRPr lang="en-GB"/>
          </a:p>
        </p:txBody>
      </p:sp>
    </p:spTree>
    <p:extLst>
      <p:ext uri="{BB962C8B-B14F-4D97-AF65-F5344CB8AC3E}">
        <p14:creationId xmlns:p14="http://schemas.microsoft.com/office/powerpoint/2010/main" val="3252360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A4FFB-63CB-758C-596C-5DCDE9E86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481AD7-6F3A-09DB-3565-1ACF594490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E0B494-48F8-9632-546C-579355BF30DF}"/>
              </a:ext>
            </a:extLst>
          </p:cNvPr>
          <p:cNvSpPr>
            <a:spLocks noGrp="1"/>
          </p:cNvSpPr>
          <p:nvPr>
            <p:ph type="body" idx="1"/>
          </p:nvPr>
        </p:nvSpPr>
        <p:spPr/>
        <p:txBody>
          <a:bodyPr/>
          <a:lstStyle/>
          <a:p>
            <a:r>
              <a:rPr lang="en-US" dirty="0"/>
              <a:t>These slides were borrowed from Prof Susan </a:t>
            </a:r>
            <a:r>
              <a:rPr lang="en-US" dirty="0" err="1"/>
              <a:t>Moug</a:t>
            </a:r>
            <a:r>
              <a:rPr lang="en-US" dirty="0"/>
              <a:t> who is a colorectal surgeon at the RAH. She describes these two lines on the graph as </a:t>
            </a:r>
            <a:r>
              <a:rPr lang="en-US" dirty="0" err="1"/>
              <a:t>Mr</a:t>
            </a:r>
            <a:r>
              <a:rPr lang="en-US" dirty="0"/>
              <a:t> Green and </a:t>
            </a:r>
            <a:r>
              <a:rPr lang="en-US" dirty="0" err="1"/>
              <a:t>Mr</a:t>
            </a:r>
            <a:r>
              <a:rPr lang="en-US" dirty="0"/>
              <a:t> Red</a:t>
            </a:r>
          </a:p>
          <a:p>
            <a:r>
              <a:rPr lang="en-US" dirty="0" err="1"/>
              <a:t>Mr</a:t>
            </a:r>
            <a:r>
              <a:rPr lang="en-US" dirty="0"/>
              <a:t> Green is diagnosed with colorectal cancer and after having the right side of his colon removed his health dips and then recovers to the same level of independence he enjoyed pre surgery.</a:t>
            </a:r>
          </a:p>
          <a:p>
            <a:endParaRPr lang="en-US" dirty="0"/>
          </a:p>
          <a:p>
            <a:r>
              <a:rPr lang="en-US" dirty="0" err="1"/>
              <a:t>Mr</a:t>
            </a:r>
            <a:r>
              <a:rPr lang="en-US" dirty="0"/>
              <a:t> Red has some other health issues, including being a smoker his health dips significantly post surgery, he spends longer in hospital and never returns to the level of independence and health he enjoyed pre surgery</a:t>
            </a:r>
          </a:p>
        </p:txBody>
      </p:sp>
      <p:sp>
        <p:nvSpPr>
          <p:cNvPr id="4" name="Slide Number Placeholder 3">
            <a:extLst>
              <a:ext uri="{FF2B5EF4-FFF2-40B4-BE49-F238E27FC236}">
                <a16:creationId xmlns:a16="http://schemas.microsoft.com/office/drawing/2014/main" id="{2FF2B09E-C988-FFD3-FB5D-063D7ABC94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00C041-8596-A74C-B345-FA64DDEC69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6743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127FF-AB3F-271B-117D-1D8AA566AF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E26238-1D70-39AB-3972-99352ED6FB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1BC8E7-4292-94CA-2D75-3BC8FA33970E}"/>
              </a:ext>
            </a:extLst>
          </p:cNvPr>
          <p:cNvSpPr>
            <a:spLocks noGrp="1"/>
          </p:cNvSpPr>
          <p:nvPr>
            <p:ph type="body" idx="1"/>
          </p:nvPr>
        </p:nvSpPr>
        <p:spPr/>
        <p:txBody>
          <a:bodyPr/>
          <a:lstStyle/>
          <a:p>
            <a:r>
              <a:rPr lang="en-US" dirty="0"/>
              <a:t> Prof </a:t>
            </a:r>
            <a:r>
              <a:rPr lang="en-US" dirty="0" err="1"/>
              <a:t>Moug</a:t>
            </a:r>
            <a:r>
              <a:rPr lang="en-US" dirty="0"/>
              <a:t> is a surgeon, but she is the first to say that sometimes surgery can make people worse, </a:t>
            </a:r>
            <a:r>
              <a:rPr lang="en-US" dirty="0" err="1"/>
              <a:t>Mr</a:t>
            </a:r>
            <a:r>
              <a:rPr lang="en-US" dirty="0"/>
              <a:t> red might acquire a chest infection while in hospital and then enter a spiral of complications that are successively harder to recover from and unfortunately some patients will never leave hospital.</a:t>
            </a:r>
          </a:p>
          <a:p>
            <a:r>
              <a:rPr lang="en-US" dirty="0"/>
              <a:t>CLICK</a:t>
            </a:r>
          </a:p>
          <a:p>
            <a:r>
              <a:rPr lang="en-US" dirty="0"/>
              <a:t>ERAS clinics are a strategy that supports patients like </a:t>
            </a:r>
            <a:r>
              <a:rPr lang="en-US" dirty="0" err="1"/>
              <a:t>Mr</a:t>
            </a:r>
            <a:r>
              <a:rPr lang="en-US" dirty="0"/>
              <a:t> Red, as is Prehab. It is a simple concept, to get </a:t>
            </a:r>
            <a:r>
              <a:rPr lang="en-US" dirty="0" err="1"/>
              <a:t>Mr</a:t>
            </a:r>
            <a:r>
              <a:rPr lang="en-US" dirty="0"/>
              <a:t> Red as close as possible to where </a:t>
            </a:r>
            <a:r>
              <a:rPr lang="en-US" dirty="0" err="1"/>
              <a:t>Mr</a:t>
            </a:r>
            <a:r>
              <a:rPr lang="en-US" dirty="0"/>
              <a:t> Green started for the best outcomes post surgery.</a:t>
            </a:r>
          </a:p>
          <a:p>
            <a:r>
              <a:rPr lang="en-US" dirty="0"/>
              <a:t>This applies to therapies as well, evidence shows that even a short intervention provides better outcomes, with patients reporting feeling more positive, and better able to deal with the challenges of their cancer journey</a:t>
            </a:r>
          </a:p>
        </p:txBody>
      </p:sp>
      <p:sp>
        <p:nvSpPr>
          <p:cNvPr id="4" name="Slide Number Placeholder 3">
            <a:extLst>
              <a:ext uri="{FF2B5EF4-FFF2-40B4-BE49-F238E27FC236}">
                <a16:creationId xmlns:a16="http://schemas.microsoft.com/office/drawing/2014/main" id="{392970B2-032B-9EEF-F0A8-E934329912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00C041-8596-A74C-B345-FA64DDEC69E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7178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mentioned that Mr Red was a smoker, what other comorbidities do your patients present with, small group and then share</a:t>
            </a:r>
          </a:p>
        </p:txBody>
      </p:sp>
      <p:sp>
        <p:nvSpPr>
          <p:cNvPr id="4" name="Slide Number Placeholder 3"/>
          <p:cNvSpPr>
            <a:spLocks noGrp="1"/>
          </p:cNvSpPr>
          <p:nvPr>
            <p:ph type="sldNum" sz="quarter" idx="5"/>
          </p:nvPr>
        </p:nvSpPr>
        <p:spPr/>
        <p:txBody>
          <a:bodyPr/>
          <a:lstStyle/>
          <a:p>
            <a:fld id="{09B27BDE-DA3D-4D62-BF30-15E527C02CBF}" type="slidenum">
              <a:rPr lang="en-GB" smtClean="0"/>
              <a:t>9</a:t>
            </a:fld>
            <a:endParaRPr lang="en-GB"/>
          </a:p>
        </p:txBody>
      </p:sp>
    </p:spTree>
    <p:extLst>
      <p:ext uri="{BB962C8B-B14F-4D97-AF65-F5344CB8AC3E}">
        <p14:creationId xmlns:p14="http://schemas.microsoft.com/office/powerpoint/2010/main" val="3488187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39655-7D9E-E443-693E-30598C44B8B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810988C0-B127-0F91-4144-7B0B187719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929989C-550F-66CD-0614-636C4A0C36B7}"/>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5" name="Footer Placeholder 4">
            <a:extLst>
              <a:ext uri="{FF2B5EF4-FFF2-40B4-BE49-F238E27FC236}">
                <a16:creationId xmlns:a16="http://schemas.microsoft.com/office/drawing/2014/main" id="{6419EF56-8670-76A9-A6C0-727CC0157C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68D7B9-C2D5-0DE8-2745-DCEF3F9EA537}"/>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370750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A0CA1-6F8E-37DE-2050-BCBBBB80EA88}"/>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CF42903-15C3-9501-DA58-C9F7C97609C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7E5FB54-05BE-C82A-38AE-417EC315311A}"/>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5" name="Footer Placeholder 4">
            <a:extLst>
              <a:ext uri="{FF2B5EF4-FFF2-40B4-BE49-F238E27FC236}">
                <a16:creationId xmlns:a16="http://schemas.microsoft.com/office/drawing/2014/main" id="{E57E1325-458D-FEE6-BEC7-C226C1AE80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56D75A-9C5B-4F71-D4F4-FAA6B489FDF1}"/>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2672550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D172A3-52CF-388D-41C5-50FBBA4B522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5D06075-6887-F394-48C1-F8417155417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D7C52EC-3FA6-D9BF-9256-F15A6AD299A0}"/>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5" name="Footer Placeholder 4">
            <a:extLst>
              <a:ext uri="{FF2B5EF4-FFF2-40B4-BE49-F238E27FC236}">
                <a16:creationId xmlns:a16="http://schemas.microsoft.com/office/drawing/2014/main" id="{C7E47814-4ADB-AC21-A5F1-7B053127AD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C61052-91D9-B8E3-3099-92EB69B2AF1A}"/>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2874313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6EEF0-3A25-1E2F-3355-91411D2F139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A583BC-37D4-97A7-6DD6-EA4F6C26E0E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848E71D-3580-FB8C-4957-5E05A5CDE4DB}"/>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5" name="Footer Placeholder 4">
            <a:extLst>
              <a:ext uri="{FF2B5EF4-FFF2-40B4-BE49-F238E27FC236}">
                <a16:creationId xmlns:a16="http://schemas.microsoft.com/office/drawing/2014/main" id="{EA2C05E9-D56A-197C-AFBC-8D7F78370F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BEEC5B-9A05-8751-4E25-0D0BC41C7A7E}"/>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2616987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013D4-DED6-7D2C-D9B0-FC1D6ADDBFB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3B8EF05-0220-4136-487A-F76BE40FC1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3D1211C-D6E3-4072-23CF-6E7B4096B76A}"/>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5" name="Footer Placeholder 4">
            <a:extLst>
              <a:ext uri="{FF2B5EF4-FFF2-40B4-BE49-F238E27FC236}">
                <a16:creationId xmlns:a16="http://schemas.microsoft.com/office/drawing/2014/main" id="{AEBC6906-FE07-2E33-3D6D-25E9341A72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491D46-AA92-D9EE-1C22-04A59964A4A6}"/>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4036398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164CC-567F-F598-BA91-E2131FE40C1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FAE138C-9DF4-D95F-3DBC-4DB93921C0D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9050DBF-9D6E-D608-7EEC-5E3FE04C721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C0EC2E4-54E2-D678-8C78-36B6765DF79F}"/>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6" name="Footer Placeholder 5">
            <a:extLst>
              <a:ext uri="{FF2B5EF4-FFF2-40B4-BE49-F238E27FC236}">
                <a16:creationId xmlns:a16="http://schemas.microsoft.com/office/drawing/2014/main" id="{FE713AB4-2974-8617-B58E-F7722AE542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93DD49-0C8A-A7CF-E74A-C411575DEB09}"/>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1575968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7CBD0-6535-7435-BC52-78340A775BD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537AACD-B1D8-F51B-0CF1-2F8855F599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C49D4D6-8030-1F8F-53CC-F029479604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6BD12DC-70D5-B524-4A10-478C1BFC02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7413D29-D2FD-3EBB-E229-A561B348E34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1CFA633-6647-581B-B723-BDE9CF2AA3E9}"/>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8" name="Footer Placeholder 7">
            <a:extLst>
              <a:ext uri="{FF2B5EF4-FFF2-40B4-BE49-F238E27FC236}">
                <a16:creationId xmlns:a16="http://schemas.microsoft.com/office/drawing/2014/main" id="{E2A8E8F4-6B5E-274F-5D09-D6A46B0EE96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C7DDF2B-72F3-61D5-ACD1-A7911CBF4255}"/>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3837903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9194D-8BCC-E5D4-317F-F7E268E2169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68A1E781-D00C-D55E-77E9-08689865B5E4}"/>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4" name="Footer Placeholder 3">
            <a:extLst>
              <a:ext uri="{FF2B5EF4-FFF2-40B4-BE49-F238E27FC236}">
                <a16:creationId xmlns:a16="http://schemas.microsoft.com/office/drawing/2014/main" id="{12BADC12-F0A2-73D8-D52A-C4691477B15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A278520-9560-226C-67E8-8AD999F3C75D}"/>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1973857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2042A1-F4BB-2B89-BB00-A5651FBA40FB}"/>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3" name="Footer Placeholder 2">
            <a:extLst>
              <a:ext uri="{FF2B5EF4-FFF2-40B4-BE49-F238E27FC236}">
                <a16:creationId xmlns:a16="http://schemas.microsoft.com/office/drawing/2014/main" id="{E4AC84F7-FE43-C421-5687-98E00D8079B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9721625-41E2-DC66-1BA4-DCDC976CBF4F}"/>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84978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605E0-BEA3-1BFD-5285-2621E99E545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9B1947A-B8A5-808B-61E0-FC88630191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1EC4AF52-2444-0175-F82C-2C12706B73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A8B1C1D-9AC1-E3C4-8B58-8EF13B4B3967}"/>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6" name="Footer Placeholder 5">
            <a:extLst>
              <a:ext uri="{FF2B5EF4-FFF2-40B4-BE49-F238E27FC236}">
                <a16:creationId xmlns:a16="http://schemas.microsoft.com/office/drawing/2014/main" id="{DD5A956F-8D1C-569E-6EB9-C74BB8B77B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EFAFB3-E1E3-1DEE-4D94-A1D7C9FFDEAC}"/>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66439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ACB-BFA1-914A-684E-F8F2B0FEE91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C0E6400-7423-89AF-019B-5B5BB26DC8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46075FB-F2A9-31C4-1121-8B2A8835E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C54253A-3E8B-51B6-C566-B52FB63B1290}"/>
              </a:ext>
            </a:extLst>
          </p:cNvPr>
          <p:cNvSpPr>
            <a:spLocks noGrp="1"/>
          </p:cNvSpPr>
          <p:nvPr>
            <p:ph type="dt" sz="half" idx="10"/>
          </p:nvPr>
        </p:nvSpPr>
        <p:spPr/>
        <p:txBody>
          <a:bodyPr/>
          <a:lstStyle/>
          <a:p>
            <a:fld id="{8FB1E10D-7420-42A0-8BD9-EB4C7F98AF2A}" type="datetimeFigureOut">
              <a:rPr lang="en-GB" smtClean="0"/>
              <a:t>30/04/2025</a:t>
            </a:fld>
            <a:endParaRPr lang="en-GB"/>
          </a:p>
        </p:txBody>
      </p:sp>
      <p:sp>
        <p:nvSpPr>
          <p:cNvPr id="6" name="Footer Placeholder 5">
            <a:extLst>
              <a:ext uri="{FF2B5EF4-FFF2-40B4-BE49-F238E27FC236}">
                <a16:creationId xmlns:a16="http://schemas.microsoft.com/office/drawing/2014/main" id="{51B58271-1367-063D-AA21-FF320CC919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3A28A7-07B3-B3D6-4EF4-E5351DE6C37E}"/>
              </a:ext>
            </a:extLst>
          </p:cNvPr>
          <p:cNvSpPr>
            <a:spLocks noGrp="1"/>
          </p:cNvSpPr>
          <p:nvPr>
            <p:ph type="sldNum" sz="quarter" idx="12"/>
          </p:nvPr>
        </p:nvSpPr>
        <p:spPr/>
        <p:txBody>
          <a:bodyPr/>
          <a:lstStyle/>
          <a:p>
            <a:fld id="{4DC2A3A8-C0D5-4BD9-9744-543BAFCEF94C}" type="slidenum">
              <a:rPr lang="en-GB" smtClean="0"/>
              <a:t>‹#›</a:t>
            </a:fld>
            <a:endParaRPr lang="en-GB"/>
          </a:p>
        </p:txBody>
      </p:sp>
    </p:spTree>
    <p:extLst>
      <p:ext uri="{BB962C8B-B14F-4D97-AF65-F5344CB8AC3E}">
        <p14:creationId xmlns:p14="http://schemas.microsoft.com/office/powerpoint/2010/main" val="2758305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1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B9DFB0-CB80-C9B1-2429-3710001DAC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0D5462F-B5D9-1187-6C0A-6F4C9DDC42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BD92F1E-6EE8-6297-A4D8-07CE8DDD80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B1E10D-7420-42A0-8BD9-EB4C7F98AF2A}" type="datetimeFigureOut">
              <a:rPr lang="en-GB" smtClean="0"/>
              <a:t>30/04/2025</a:t>
            </a:fld>
            <a:endParaRPr lang="en-GB"/>
          </a:p>
        </p:txBody>
      </p:sp>
      <p:sp>
        <p:nvSpPr>
          <p:cNvPr id="5" name="Footer Placeholder 4">
            <a:extLst>
              <a:ext uri="{FF2B5EF4-FFF2-40B4-BE49-F238E27FC236}">
                <a16:creationId xmlns:a16="http://schemas.microsoft.com/office/drawing/2014/main" id="{0C285F37-7566-2DFD-C59A-0B62CC7587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F9A8F95-F388-8873-4D60-8796D1C518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DC2A3A8-C0D5-4BD9-9744-543BAFCEF94C}" type="slidenum">
              <a:rPr lang="en-GB" smtClean="0"/>
              <a:t>‹#›</a:t>
            </a:fld>
            <a:endParaRPr lang="en-GB"/>
          </a:p>
        </p:txBody>
      </p:sp>
    </p:spTree>
    <p:extLst>
      <p:ext uri="{BB962C8B-B14F-4D97-AF65-F5344CB8AC3E}">
        <p14:creationId xmlns:p14="http://schemas.microsoft.com/office/powerpoint/2010/main" val="3192700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jpe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png"/><Relationship Id="rId7" Type="http://schemas.openxmlformats.org/officeDocument/2006/relationships/image" Target="../media/image6.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jpeg"/><Relationship Id="rId4" Type="http://schemas.openxmlformats.org/officeDocument/2006/relationships/image" Target="../media/image12.svg"/><Relationship Id="rId9"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jpeg"/><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file:///C:\Users\schofde926\AppData\Local\Microsoft\Windows\INetCache\Content.Outlook\2023%20WOSCN%20-%20Prehab%20Final%20(3).pdf" TargetMode="Externa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12.sv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19.svg"/></Relationships>
</file>

<file path=ppt/slides/_rels/slide22.xml.rels><?xml version="1.0" encoding="UTF-8" standalone="yes"?>
<Relationships xmlns="http://schemas.openxmlformats.org/package/2006/relationships"><Relationship Id="rId3" Type="http://schemas.openxmlformats.org/officeDocument/2006/relationships/hyperlink" Target="https://eur01.safelinks.protection.outlook.com/?url=https%3A%2F%2Fvimeo.com%2F1075297388%2Fd93a1a9387%3Fshare%3Dcopy&amp;data=05%7C02%7Cmary.watson6%40nhs.scot%7C4e69c0d3e7a044fbeada08dd7b5400dd%7C10efe0bda0304bca809cb5e6745e499a%7C0%7C0%7C638802322904218769%7CUnknown%7CTWFpbGZsb3d8eyJFbXB0eU1hcGkiOnRydWUsIlYiOiIwLjAuMDAwMCIsIlAiOiJXaW4zMiIsIkFOIjoiTWFpbCIsIldUIjoyfQ%3D%3D%7C0%7C%7C%7C&amp;sdata=xSL76yP7GZL0o8mqDAqgswGjGlXuoTJHVjZzhngdZhM%3D&amp;reserved=0"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scottish.sharepoint.com/:u:/r/sites/TalkingaboutPrehab/SitePages/Home.aspx?csf=1&amp;web=1&amp;e=VcJefY"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maggies.org/our-centres/maggies-glasgow/"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hyperlink" Target="https://www.macmillan.org.uk/cancer-information-and-support" TargetMode="External"/><Relationship Id="rId4" Type="http://schemas.openxmlformats.org/officeDocument/2006/relationships/hyperlink" Target="https://www.beatsoncancercharity.org/"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prehab.nhs.scot/prehab-and-m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hyperlink" Target="https://www.nes.scot.nhs.uk/our-work/behaviour-change-for-health/" TargetMode="External"/><Relationship Id="rId4" Type="http://schemas.openxmlformats.org/officeDocument/2006/relationships/hyperlink" Target="https://www.e-lfh.org.uk/programmes/prospe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hyperlink" Target="mailto:mary.watson6@nhs.sco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blue and white logo&#10;&#10;Description automatically generated">
            <a:extLst>
              <a:ext uri="{FF2B5EF4-FFF2-40B4-BE49-F238E27FC236}">
                <a16:creationId xmlns:a16="http://schemas.microsoft.com/office/drawing/2014/main" id="{16F63FC1-E470-5D77-1532-BF09EB542B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36867" y="345262"/>
            <a:ext cx="1092200" cy="787400"/>
          </a:xfrm>
          <a:prstGeom prst="rect">
            <a:avLst/>
          </a:prstGeom>
          <a:noFill/>
          <a:ln>
            <a:noFill/>
          </a:ln>
        </p:spPr>
      </p:pic>
      <p:grpSp>
        <p:nvGrpSpPr>
          <p:cNvPr id="24" name="Group 23">
            <a:extLst>
              <a:ext uri="{FF2B5EF4-FFF2-40B4-BE49-F238E27FC236}">
                <a16:creationId xmlns:a16="http://schemas.microsoft.com/office/drawing/2014/main" id="{8E88584D-BE3B-B674-D499-74C7E6DE50DF}"/>
              </a:ext>
            </a:extLst>
          </p:cNvPr>
          <p:cNvGrpSpPr/>
          <p:nvPr/>
        </p:nvGrpSpPr>
        <p:grpSpPr>
          <a:xfrm>
            <a:off x="1879771" y="1132662"/>
            <a:ext cx="5937032" cy="3816848"/>
            <a:chOff x="945493" y="1520576"/>
            <a:chExt cx="5937032" cy="3816848"/>
          </a:xfrm>
        </p:grpSpPr>
        <p:sp>
          <p:nvSpPr>
            <p:cNvPr id="20" name="Flowchart: Connector 19">
              <a:extLst>
                <a:ext uri="{FF2B5EF4-FFF2-40B4-BE49-F238E27FC236}">
                  <a16:creationId xmlns:a16="http://schemas.microsoft.com/office/drawing/2014/main" id="{DA82E7F3-7721-881F-00B6-CF6B011C8A29}"/>
                </a:ext>
              </a:extLst>
            </p:cNvPr>
            <p:cNvSpPr/>
            <p:nvPr/>
          </p:nvSpPr>
          <p:spPr>
            <a:xfrm>
              <a:off x="4797714" y="2322537"/>
              <a:ext cx="2084811" cy="2212919"/>
            </a:xfrm>
            <a:prstGeom prst="flowChartConnector">
              <a:avLst/>
            </a:prstGeom>
            <a:solidFill>
              <a:srgbClr val="C00000"/>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Pentagon 20">
              <a:extLst>
                <a:ext uri="{FF2B5EF4-FFF2-40B4-BE49-F238E27FC236}">
                  <a16:creationId xmlns:a16="http://schemas.microsoft.com/office/drawing/2014/main" id="{9BF121DB-651B-EE78-D963-42A26F80BA19}"/>
                </a:ext>
              </a:extLst>
            </p:cNvPr>
            <p:cNvSpPr/>
            <p:nvPr/>
          </p:nvSpPr>
          <p:spPr>
            <a:xfrm>
              <a:off x="945493" y="1520576"/>
              <a:ext cx="5394481" cy="3816848"/>
            </a:xfrm>
            <a:prstGeom prst="homePlate">
              <a:avLst>
                <a:gd name="adj" fmla="val 620229"/>
              </a:avLst>
            </a:prstGeom>
            <a:solidFill>
              <a:schemeClr val="bg1">
                <a:lumMod val="85000"/>
              </a:schemeClr>
            </a:solidFill>
            <a:ln w="190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200" b="1" dirty="0">
                <a:solidFill>
                  <a:schemeClr val="accent1">
                    <a:lumMod val="75000"/>
                  </a:schemeClr>
                </a:solidFill>
                <a:latin typeface="+mj-lt"/>
              </a:endParaRPr>
            </a:p>
          </p:txBody>
        </p:sp>
      </p:grpSp>
      <p:sp>
        <p:nvSpPr>
          <p:cNvPr id="23" name="TextBox 22">
            <a:extLst>
              <a:ext uri="{FF2B5EF4-FFF2-40B4-BE49-F238E27FC236}">
                <a16:creationId xmlns:a16="http://schemas.microsoft.com/office/drawing/2014/main" id="{4E59EC2E-5E23-547A-CD88-D9FCF7A43088}"/>
              </a:ext>
            </a:extLst>
          </p:cNvPr>
          <p:cNvSpPr txBox="1"/>
          <p:nvPr/>
        </p:nvSpPr>
        <p:spPr>
          <a:xfrm>
            <a:off x="2046132" y="1839218"/>
            <a:ext cx="3666264" cy="2308324"/>
          </a:xfrm>
          <a:prstGeom prst="rect">
            <a:avLst/>
          </a:prstGeom>
          <a:noFill/>
        </p:spPr>
        <p:txBody>
          <a:bodyPr wrap="square">
            <a:spAutoFit/>
          </a:bodyPr>
          <a:lstStyle/>
          <a:p>
            <a:r>
              <a:rPr lang="en-GB" sz="4800" dirty="0">
                <a:solidFill>
                  <a:schemeClr val="tx2">
                    <a:lumMod val="90000"/>
                    <a:lumOff val="10000"/>
                  </a:schemeClr>
                </a:solidFill>
              </a:rPr>
              <a:t>T</a:t>
            </a:r>
            <a:r>
              <a:rPr lang="en-GB" sz="4800" dirty="0">
                <a:solidFill>
                  <a:schemeClr val="tx2">
                    <a:lumMod val="75000"/>
                    <a:lumOff val="25000"/>
                  </a:schemeClr>
                </a:solidFill>
              </a:rPr>
              <a:t>alking</a:t>
            </a:r>
          </a:p>
          <a:p>
            <a:r>
              <a:rPr lang="en-GB" sz="4800" dirty="0">
                <a:solidFill>
                  <a:schemeClr val="tx2">
                    <a:lumMod val="90000"/>
                    <a:lumOff val="10000"/>
                  </a:schemeClr>
                </a:solidFill>
              </a:rPr>
              <a:t>a</a:t>
            </a:r>
            <a:r>
              <a:rPr lang="en-GB" sz="4800" dirty="0">
                <a:solidFill>
                  <a:schemeClr val="tx2">
                    <a:lumMod val="75000"/>
                    <a:lumOff val="25000"/>
                  </a:schemeClr>
                </a:solidFill>
              </a:rPr>
              <a:t>bout</a:t>
            </a:r>
            <a:r>
              <a:rPr lang="en-GB" sz="4800" dirty="0">
                <a:solidFill>
                  <a:schemeClr val="tx1"/>
                </a:solidFill>
              </a:rPr>
              <a:t> </a:t>
            </a:r>
          </a:p>
          <a:p>
            <a:r>
              <a:rPr lang="en-GB" sz="4800" dirty="0">
                <a:solidFill>
                  <a:schemeClr val="tx2">
                    <a:lumMod val="90000"/>
                    <a:lumOff val="10000"/>
                  </a:schemeClr>
                </a:solidFill>
              </a:rPr>
              <a:t>P</a:t>
            </a:r>
            <a:r>
              <a:rPr lang="en-GB" sz="4800" dirty="0">
                <a:solidFill>
                  <a:schemeClr val="tx2">
                    <a:lumMod val="75000"/>
                    <a:lumOff val="25000"/>
                  </a:schemeClr>
                </a:solidFill>
              </a:rPr>
              <a:t>rehab</a:t>
            </a:r>
            <a:endParaRPr lang="en-GB" sz="4800" dirty="0"/>
          </a:p>
        </p:txBody>
      </p:sp>
    </p:spTree>
    <p:extLst>
      <p:ext uri="{BB962C8B-B14F-4D97-AF65-F5344CB8AC3E}">
        <p14:creationId xmlns:p14="http://schemas.microsoft.com/office/powerpoint/2010/main" val="1155864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ube 31">
            <a:extLst>
              <a:ext uri="{FF2B5EF4-FFF2-40B4-BE49-F238E27FC236}">
                <a16:creationId xmlns:a16="http://schemas.microsoft.com/office/drawing/2014/main" id="{37832235-FC00-C0D3-6DE5-EE67CC43E03E}"/>
              </a:ext>
            </a:extLst>
          </p:cNvPr>
          <p:cNvSpPr/>
          <p:nvPr/>
        </p:nvSpPr>
        <p:spPr>
          <a:xfrm>
            <a:off x="2083871" y="5893512"/>
            <a:ext cx="8690146" cy="914400"/>
          </a:xfrm>
          <a:prstGeom prst="cube">
            <a:avLst/>
          </a:prstGeom>
          <a:solidFill>
            <a:schemeClr val="tx2">
              <a:lumMod val="90000"/>
              <a:lumOff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rPr>
              <a:t>Financial</a:t>
            </a:r>
          </a:p>
        </p:txBody>
      </p:sp>
      <p:grpSp>
        <p:nvGrpSpPr>
          <p:cNvPr id="12" name="Group 11">
            <a:extLst>
              <a:ext uri="{FF2B5EF4-FFF2-40B4-BE49-F238E27FC236}">
                <a16:creationId xmlns:a16="http://schemas.microsoft.com/office/drawing/2014/main" id="{38907245-699C-89E4-E6BD-7C3260D10922}"/>
              </a:ext>
            </a:extLst>
          </p:cNvPr>
          <p:cNvGrpSpPr/>
          <p:nvPr/>
        </p:nvGrpSpPr>
        <p:grpSpPr>
          <a:xfrm>
            <a:off x="5435344" y="1108440"/>
            <a:ext cx="2633035" cy="5003601"/>
            <a:chOff x="2335394" y="1748587"/>
            <a:chExt cx="1988655" cy="4126437"/>
          </a:xfr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p:grpSpPr>
        <p:sp>
          <p:nvSpPr>
            <p:cNvPr id="28" name="Cylinder 27">
              <a:extLst>
                <a:ext uri="{FF2B5EF4-FFF2-40B4-BE49-F238E27FC236}">
                  <a16:creationId xmlns:a16="http://schemas.microsoft.com/office/drawing/2014/main" id="{61FB20AB-58C6-DC23-4CAF-683DDAF6F639}"/>
                </a:ext>
              </a:extLst>
            </p:cNvPr>
            <p:cNvSpPr/>
            <p:nvPr/>
          </p:nvSpPr>
          <p:spPr>
            <a:xfrm>
              <a:off x="2335394" y="1748587"/>
              <a:ext cx="1642550" cy="4126437"/>
            </a:xfrm>
            <a:prstGeom prst="ca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2EE4E3C5-A377-EFBA-67FD-3101AEEE1D32}"/>
                </a:ext>
              </a:extLst>
            </p:cNvPr>
            <p:cNvSpPr txBox="1"/>
            <p:nvPr/>
          </p:nvSpPr>
          <p:spPr>
            <a:xfrm>
              <a:off x="2543381" y="5345266"/>
              <a:ext cx="1780668" cy="431496"/>
            </a:xfrm>
            <a:prstGeom prst="rect">
              <a:avLst/>
            </a:prstGeom>
            <a:noFill/>
          </p:spPr>
          <p:txBody>
            <a:bodyPr wrap="square" rtlCol="0">
              <a:spAutoFit/>
            </a:bodyPr>
            <a:lstStyle/>
            <a:p>
              <a:r>
                <a:rPr lang="en-GB" sz="2800" dirty="0">
                  <a:solidFill>
                    <a:schemeClr val="bg1"/>
                  </a:solidFill>
                </a:rPr>
                <a:t>Emotional</a:t>
              </a:r>
            </a:p>
          </p:txBody>
        </p:sp>
      </p:grpSp>
      <p:sp>
        <p:nvSpPr>
          <p:cNvPr id="17" name="TextBox 16">
            <a:extLst>
              <a:ext uri="{FF2B5EF4-FFF2-40B4-BE49-F238E27FC236}">
                <a16:creationId xmlns:a16="http://schemas.microsoft.com/office/drawing/2014/main" id="{FC58A7F5-AA47-C958-5A2D-E96B404F27E9}"/>
              </a:ext>
            </a:extLst>
          </p:cNvPr>
          <p:cNvSpPr txBox="1"/>
          <p:nvPr/>
        </p:nvSpPr>
        <p:spPr>
          <a:xfrm>
            <a:off x="5627731" y="2752358"/>
            <a:ext cx="1554849" cy="430887"/>
          </a:xfrm>
          <a:prstGeom prst="rect">
            <a:avLst/>
          </a:prstGeom>
          <a:noFill/>
        </p:spPr>
        <p:txBody>
          <a:bodyPr wrap="none" rtlCol="0">
            <a:spAutoFit/>
          </a:bodyPr>
          <a:lstStyle/>
          <a:p>
            <a:r>
              <a:rPr lang="en-GB" sz="2200" dirty="0">
                <a:solidFill>
                  <a:schemeClr val="bg1"/>
                </a:solidFill>
              </a:rPr>
              <a:t>Psychology</a:t>
            </a:r>
          </a:p>
        </p:txBody>
      </p:sp>
      <p:sp>
        <p:nvSpPr>
          <p:cNvPr id="23" name="TextBox 22">
            <a:extLst>
              <a:ext uri="{FF2B5EF4-FFF2-40B4-BE49-F238E27FC236}">
                <a16:creationId xmlns:a16="http://schemas.microsoft.com/office/drawing/2014/main" id="{13F3295D-37FA-C39A-AF03-8433907A4EC8}"/>
              </a:ext>
            </a:extLst>
          </p:cNvPr>
          <p:cNvSpPr txBox="1"/>
          <p:nvPr/>
        </p:nvSpPr>
        <p:spPr>
          <a:xfrm>
            <a:off x="1244585" y="2796924"/>
            <a:ext cx="1698029" cy="369332"/>
          </a:xfrm>
          <a:prstGeom prst="rect">
            <a:avLst/>
          </a:prstGeom>
          <a:noFill/>
        </p:spPr>
        <p:txBody>
          <a:bodyPr wrap="none" rtlCol="0">
            <a:spAutoFit/>
          </a:bodyPr>
          <a:lstStyle/>
          <a:p>
            <a:r>
              <a:rPr lang="en-GB" dirty="0">
                <a:solidFill>
                  <a:schemeClr val="bg1"/>
                </a:solidFill>
              </a:rPr>
              <a:t>Walking groups</a:t>
            </a:r>
          </a:p>
        </p:txBody>
      </p:sp>
      <p:grpSp>
        <p:nvGrpSpPr>
          <p:cNvPr id="2" name="Group 1">
            <a:extLst>
              <a:ext uri="{FF2B5EF4-FFF2-40B4-BE49-F238E27FC236}">
                <a16:creationId xmlns:a16="http://schemas.microsoft.com/office/drawing/2014/main" id="{A1E38690-782F-95D3-1F21-3138017E8C79}"/>
              </a:ext>
            </a:extLst>
          </p:cNvPr>
          <p:cNvGrpSpPr/>
          <p:nvPr/>
        </p:nvGrpSpPr>
        <p:grpSpPr>
          <a:xfrm>
            <a:off x="-61293" y="-79834"/>
            <a:ext cx="12314583" cy="935773"/>
            <a:chOff x="-61293" y="-79834"/>
            <a:chExt cx="12314583" cy="935773"/>
          </a:xfrm>
        </p:grpSpPr>
        <p:sp>
          <p:nvSpPr>
            <p:cNvPr id="3" name="Rectangle: Single Corner Rounded 2">
              <a:extLst>
                <a:ext uri="{FF2B5EF4-FFF2-40B4-BE49-F238E27FC236}">
                  <a16:creationId xmlns:a16="http://schemas.microsoft.com/office/drawing/2014/main" id="{20CF37C3-2E6D-AF69-5942-7E49BB78CABF}"/>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Referrals</a:t>
              </a:r>
            </a:p>
          </p:txBody>
        </p:sp>
        <p:pic>
          <p:nvPicPr>
            <p:cNvPr id="24" name="Picture 23" descr="A blue and white logo&#10;&#10;Description automatically generated">
              <a:extLst>
                <a:ext uri="{FF2B5EF4-FFF2-40B4-BE49-F238E27FC236}">
                  <a16:creationId xmlns:a16="http://schemas.microsoft.com/office/drawing/2014/main" id="{E8892618-B8F8-4095-1CA9-6F7F715AB0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25" name="Group 24">
              <a:extLst>
                <a:ext uri="{FF2B5EF4-FFF2-40B4-BE49-F238E27FC236}">
                  <a16:creationId xmlns:a16="http://schemas.microsoft.com/office/drawing/2014/main" id="{C59BC17F-8E53-F07A-59F6-BEF15899E438}"/>
                </a:ext>
              </a:extLst>
            </p:cNvPr>
            <p:cNvGrpSpPr/>
            <p:nvPr/>
          </p:nvGrpSpPr>
          <p:grpSpPr>
            <a:xfrm>
              <a:off x="9673823" y="89919"/>
              <a:ext cx="927480" cy="596266"/>
              <a:chOff x="9279863" y="345262"/>
              <a:chExt cx="927480" cy="596266"/>
            </a:xfrm>
          </p:grpSpPr>
          <p:sp>
            <p:nvSpPr>
              <p:cNvPr id="26" name="Flowchart: Connector 25">
                <a:extLst>
                  <a:ext uri="{FF2B5EF4-FFF2-40B4-BE49-F238E27FC236}">
                    <a16:creationId xmlns:a16="http://schemas.microsoft.com/office/drawing/2014/main" id="{AD76638E-46BF-7213-016B-BB3BBCC96482}"/>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Pentagon 26">
                <a:extLst>
                  <a:ext uri="{FF2B5EF4-FFF2-40B4-BE49-F238E27FC236}">
                    <a16:creationId xmlns:a16="http://schemas.microsoft.com/office/drawing/2014/main" id="{8E87C288-265F-08B2-433F-1DE636070C93}"/>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grpSp>
        <p:nvGrpSpPr>
          <p:cNvPr id="7" name="Group 6">
            <a:extLst>
              <a:ext uri="{FF2B5EF4-FFF2-40B4-BE49-F238E27FC236}">
                <a16:creationId xmlns:a16="http://schemas.microsoft.com/office/drawing/2014/main" id="{4EAD888A-E40F-EDC6-E91B-C6B310143FFD}"/>
              </a:ext>
            </a:extLst>
          </p:cNvPr>
          <p:cNvGrpSpPr/>
          <p:nvPr/>
        </p:nvGrpSpPr>
        <p:grpSpPr>
          <a:xfrm>
            <a:off x="2466603" y="1098922"/>
            <a:ext cx="2510488" cy="5003601"/>
            <a:chOff x="2426045" y="1633829"/>
            <a:chExt cx="1896100" cy="4126437"/>
          </a:xfr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p:grpSpPr>
        <p:sp>
          <p:nvSpPr>
            <p:cNvPr id="8" name="Cylinder 7">
              <a:extLst>
                <a:ext uri="{FF2B5EF4-FFF2-40B4-BE49-F238E27FC236}">
                  <a16:creationId xmlns:a16="http://schemas.microsoft.com/office/drawing/2014/main" id="{8C7DF715-C0EA-93A7-9279-6AAA27B30EDC}"/>
                </a:ext>
              </a:extLst>
            </p:cNvPr>
            <p:cNvSpPr/>
            <p:nvPr/>
          </p:nvSpPr>
          <p:spPr>
            <a:xfrm>
              <a:off x="2426045" y="1633829"/>
              <a:ext cx="1642550" cy="4126437"/>
            </a:xfrm>
            <a:prstGeom prst="ca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1AC1E4B1-687D-D6C4-DD27-BE2513C155FE}"/>
                </a:ext>
              </a:extLst>
            </p:cNvPr>
            <p:cNvSpPr txBox="1"/>
            <p:nvPr/>
          </p:nvSpPr>
          <p:spPr>
            <a:xfrm>
              <a:off x="2541477" y="5225278"/>
              <a:ext cx="1780668" cy="431496"/>
            </a:xfrm>
            <a:prstGeom prst="rect">
              <a:avLst/>
            </a:prstGeom>
            <a:noFill/>
          </p:spPr>
          <p:txBody>
            <a:bodyPr wrap="square" rtlCol="0">
              <a:spAutoFit/>
            </a:bodyPr>
            <a:lstStyle/>
            <a:p>
              <a:r>
                <a:rPr lang="en-GB" sz="2800" dirty="0">
                  <a:solidFill>
                    <a:schemeClr val="bg1"/>
                  </a:solidFill>
                </a:rPr>
                <a:t>   Physical</a:t>
              </a:r>
            </a:p>
          </p:txBody>
        </p:sp>
      </p:grpSp>
      <p:sp>
        <p:nvSpPr>
          <p:cNvPr id="11" name="TextBox 10">
            <a:extLst>
              <a:ext uri="{FF2B5EF4-FFF2-40B4-BE49-F238E27FC236}">
                <a16:creationId xmlns:a16="http://schemas.microsoft.com/office/drawing/2014/main" id="{550028E1-2D11-2D5A-0D90-F71C2B981DDD}"/>
              </a:ext>
            </a:extLst>
          </p:cNvPr>
          <p:cNvSpPr txBox="1"/>
          <p:nvPr/>
        </p:nvSpPr>
        <p:spPr>
          <a:xfrm>
            <a:off x="2563222" y="3648088"/>
            <a:ext cx="2034804" cy="707886"/>
          </a:xfrm>
          <a:prstGeom prst="rect">
            <a:avLst/>
          </a:prstGeom>
          <a:noFill/>
        </p:spPr>
        <p:txBody>
          <a:bodyPr wrap="square">
            <a:spAutoFit/>
          </a:bodyPr>
          <a:lstStyle/>
          <a:p>
            <a:r>
              <a:rPr lang="en-GB" sz="2200" dirty="0">
                <a:solidFill>
                  <a:schemeClr val="bg1"/>
                </a:solidFill>
              </a:rPr>
              <a:t>Walking groups</a:t>
            </a:r>
          </a:p>
          <a:p>
            <a:endParaRPr lang="en-GB" dirty="0">
              <a:solidFill>
                <a:schemeClr val="bg1"/>
              </a:solidFill>
            </a:endParaRPr>
          </a:p>
        </p:txBody>
      </p:sp>
      <p:sp>
        <p:nvSpPr>
          <p:cNvPr id="20" name="TextBox 19">
            <a:extLst>
              <a:ext uri="{FF2B5EF4-FFF2-40B4-BE49-F238E27FC236}">
                <a16:creationId xmlns:a16="http://schemas.microsoft.com/office/drawing/2014/main" id="{73F425D4-3448-F5C5-E853-B04D70327478}"/>
              </a:ext>
            </a:extLst>
          </p:cNvPr>
          <p:cNvSpPr txBox="1"/>
          <p:nvPr/>
        </p:nvSpPr>
        <p:spPr>
          <a:xfrm>
            <a:off x="1264287" y="3035863"/>
            <a:ext cx="1236557" cy="369332"/>
          </a:xfrm>
          <a:prstGeom prst="rect">
            <a:avLst/>
          </a:prstGeom>
          <a:noFill/>
        </p:spPr>
        <p:txBody>
          <a:bodyPr wrap="none" rtlCol="0">
            <a:spAutoFit/>
          </a:bodyPr>
          <a:lstStyle/>
          <a:p>
            <a:r>
              <a:rPr lang="en-GB" dirty="0">
                <a:solidFill>
                  <a:schemeClr val="bg1"/>
                </a:solidFill>
              </a:rPr>
              <a:t>Live Active</a:t>
            </a:r>
          </a:p>
        </p:txBody>
      </p:sp>
      <p:sp>
        <p:nvSpPr>
          <p:cNvPr id="18" name="TextBox 17">
            <a:extLst>
              <a:ext uri="{FF2B5EF4-FFF2-40B4-BE49-F238E27FC236}">
                <a16:creationId xmlns:a16="http://schemas.microsoft.com/office/drawing/2014/main" id="{9F936B7B-54B3-F5BE-9C42-579A29DFF5C0}"/>
              </a:ext>
            </a:extLst>
          </p:cNvPr>
          <p:cNvSpPr txBox="1"/>
          <p:nvPr/>
        </p:nvSpPr>
        <p:spPr>
          <a:xfrm>
            <a:off x="2319506" y="2898455"/>
            <a:ext cx="2233304" cy="430887"/>
          </a:xfrm>
          <a:prstGeom prst="rect">
            <a:avLst/>
          </a:prstGeom>
          <a:noFill/>
        </p:spPr>
        <p:txBody>
          <a:bodyPr wrap="none" rtlCol="0">
            <a:spAutoFit/>
          </a:bodyPr>
          <a:lstStyle/>
          <a:p>
            <a:r>
              <a:rPr lang="en-GB" dirty="0">
                <a:solidFill>
                  <a:schemeClr val="bg1"/>
                </a:solidFill>
              </a:rPr>
              <a:t>       </a:t>
            </a:r>
            <a:r>
              <a:rPr lang="en-GB" sz="2200" dirty="0">
                <a:solidFill>
                  <a:schemeClr val="bg1"/>
                </a:solidFill>
              </a:rPr>
              <a:t>Physiotherapy</a:t>
            </a:r>
          </a:p>
        </p:txBody>
      </p:sp>
      <p:sp>
        <p:nvSpPr>
          <p:cNvPr id="14" name="TextBox 13">
            <a:extLst>
              <a:ext uri="{FF2B5EF4-FFF2-40B4-BE49-F238E27FC236}">
                <a16:creationId xmlns:a16="http://schemas.microsoft.com/office/drawing/2014/main" id="{3499B68B-EEA1-86E4-8E16-12B4AEA26E5E}"/>
              </a:ext>
            </a:extLst>
          </p:cNvPr>
          <p:cNvSpPr txBox="1"/>
          <p:nvPr/>
        </p:nvSpPr>
        <p:spPr>
          <a:xfrm>
            <a:off x="2586059" y="2055918"/>
            <a:ext cx="1860061" cy="430887"/>
          </a:xfrm>
          <a:prstGeom prst="rect">
            <a:avLst/>
          </a:prstGeom>
          <a:noFill/>
        </p:spPr>
        <p:txBody>
          <a:bodyPr wrap="none" rtlCol="0">
            <a:spAutoFit/>
          </a:bodyPr>
          <a:lstStyle/>
          <a:p>
            <a:r>
              <a:rPr lang="en-GB" sz="2200" dirty="0">
                <a:solidFill>
                  <a:schemeClr val="bg1"/>
                </a:solidFill>
              </a:rPr>
              <a:t>Stop Smoking</a:t>
            </a:r>
          </a:p>
        </p:txBody>
      </p:sp>
      <p:sp>
        <p:nvSpPr>
          <p:cNvPr id="13" name="TextBox 12">
            <a:extLst>
              <a:ext uri="{FF2B5EF4-FFF2-40B4-BE49-F238E27FC236}">
                <a16:creationId xmlns:a16="http://schemas.microsoft.com/office/drawing/2014/main" id="{6BD8353A-C3E4-3041-5175-6A1027325E7B}"/>
              </a:ext>
            </a:extLst>
          </p:cNvPr>
          <p:cNvSpPr txBox="1"/>
          <p:nvPr/>
        </p:nvSpPr>
        <p:spPr>
          <a:xfrm>
            <a:off x="5843700" y="1838383"/>
            <a:ext cx="1410964" cy="769441"/>
          </a:xfrm>
          <a:prstGeom prst="rect">
            <a:avLst/>
          </a:prstGeom>
          <a:noFill/>
        </p:spPr>
        <p:txBody>
          <a:bodyPr wrap="none" rtlCol="0">
            <a:spAutoFit/>
          </a:bodyPr>
          <a:lstStyle/>
          <a:p>
            <a:r>
              <a:rPr lang="en-GB" sz="2200" dirty="0">
                <a:solidFill>
                  <a:schemeClr val="bg1"/>
                </a:solidFill>
              </a:rPr>
              <a:t>Addiction </a:t>
            </a:r>
          </a:p>
          <a:p>
            <a:r>
              <a:rPr lang="en-GB" sz="2200" dirty="0">
                <a:solidFill>
                  <a:schemeClr val="bg1"/>
                </a:solidFill>
              </a:rPr>
              <a:t>services</a:t>
            </a:r>
          </a:p>
        </p:txBody>
      </p:sp>
      <p:sp>
        <p:nvSpPr>
          <p:cNvPr id="15" name="TextBox 14">
            <a:extLst>
              <a:ext uri="{FF2B5EF4-FFF2-40B4-BE49-F238E27FC236}">
                <a16:creationId xmlns:a16="http://schemas.microsoft.com/office/drawing/2014/main" id="{E5F30773-27D0-E227-4AF3-758E2BE5E287}"/>
              </a:ext>
            </a:extLst>
          </p:cNvPr>
          <p:cNvSpPr txBox="1"/>
          <p:nvPr/>
        </p:nvSpPr>
        <p:spPr>
          <a:xfrm>
            <a:off x="5636083" y="3432238"/>
            <a:ext cx="1467068" cy="707886"/>
          </a:xfrm>
          <a:prstGeom prst="rect">
            <a:avLst/>
          </a:prstGeom>
          <a:noFill/>
        </p:spPr>
        <p:txBody>
          <a:bodyPr wrap="none" rtlCol="0">
            <a:spAutoFit/>
          </a:bodyPr>
          <a:lstStyle/>
          <a:p>
            <a:r>
              <a:rPr lang="en-GB" sz="2200" dirty="0">
                <a:solidFill>
                  <a:schemeClr val="bg1"/>
                </a:solidFill>
              </a:rPr>
              <a:t>Macmillan</a:t>
            </a:r>
          </a:p>
          <a:p>
            <a:endParaRPr lang="en-GB" dirty="0">
              <a:solidFill>
                <a:schemeClr val="bg1"/>
              </a:solidFill>
            </a:endParaRPr>
          </a:p>
        </p:txBody>
      </p:sp>
      <p:sp>
        <p:nvSpPr>
          <p:cNvPr id="21" name="TextBox 20">
            <a:extLst>
              <a:ext uri="{FF2B5EF4-FFF2-40B4-BE49-F238E27FC236}">
                <a16:creationId xmlns:a16="http://schemas.microsoft.com/office/drawing/2014/main" id="{9D1ACEB1-3B7B-15B3-1AA9-FB39C28FF995}"/>
              </a:ext>
            </a:extLst>
          </p:cNvPr>
          <p:cNvSpPr txBox="1"/>
          <p:nvPr/>
        </p:nvSpPr>
        <p:spPr>
          <a:xfrm>
            <a:off x="5527299" y="3946451"/>
            <a:ext cx="2169184" cy="769441"/>
          </a:xfrm>
          <a:prstGeom prst="rect">
            <a:avLst/>
          </a:prstGeom>
          <a:noFill/>
        </p:spPr>
        <p:txBody>
          <a:bodyPr wrap="none" rtlCol="0">
            <a:spAutoFit/>
          </a:bodyPr>
          <a:lstStyle/>
          <a:p>
            <a:r>
              <a:rPr lang="en-GB" sz="2200" dirty="0">
                <a:solidFill>
                  <a:schemeClr val="bg1"/>
                </a:solidFill>
              </a:rPr>
              <a:t>Cancer Support </a:t>
            </a:r>
          </a:p>
          <a:p>
            <a:r>
              <a:rPr lang="en-GB" sz="2200" dirty="0">
                <a:solidFill>
                  <a:schemeClr val="bg1"/>
                </a:solidFill>
              </a:rPr>
              <a:t>Groups</a:t>
            </a:r>
          </a:p>
        </p:txBody>
      </p:sp>
      <p:sp>
        <p:nvSpPr>
          <p:cNvPr id="30" name="Cylinder 29">
            <a:extLst>
              <a:ext uri="{FF2B5EF4-FFF2-40B4-BE49-F238E27FC236}">
                <a16:creationId xmlns:a16="http://schemas.microsoft.com/office/drawing/2014/main" id="{D00985D8-55A9-7D38-2145-E293BC665964}"/>
              </a:ext>
            </a:extLst>
          </p:cNvPr>
          <p:cNvSpPr/>
          <p:nvPr/>
        </p:nvSpPr>
        <p:spPr>
          <a:xfrm>
            <a:off x="8426521" y="1098922"/>
            <a:ext cx="2174782" cy="5003601"/>
          </a:xfrm>
          <a:prstGeom prst="can">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91889C9B-084D-273F-F8C0-030B01DFBDAD}"/>
              </a:ext>
            </a:extLst>
          </p:cNvPr>
          <p:cNvSpPr txBox="1"/>
          <p:nvPr/>
        </p:nvSpPr>
        <p:spPr>
          <a:xfrm>
            <a:off x="8572642" y="1959977"/>
            <a:ext cx="1873383" cy="769441"/>
          </a:xfrm>
          <a:prstGeom prst="rect">
            <a:avLst/>
          </a:prstGeom>
          <a:noFill/>
        </p:spPr>
        <p:txBody>
          <a:bodyPr wrap="square" rtlCol="0">
            <a:spAutoFit/>
          </a:bodyPr>
          <a:lstStyle/>
          <a:p>
            <a:r>
              <a:rPr lang="en-GB" sz="2200" dirty="0">
                <a:solidFill>
                  <a:schemeClr val="bg1"/>
                </a:solidFill>
              </a:rPr>
              <a:t>Weight management</a:t>
            </a:r>
          </a:p>
        </p:txBody>
      </p:sp>
      <p:sp>
        <p:nvSpPr>
          <p:cNvPr id="19" name="TextBox 18">
            <a:extLst>
              <a:ext uri="{FF2B5EF4-FFF2-40B4-BE49-F238E27FC236}">
                <a16:creationId xmlns:a16="http://schemas.microsoft.com/office/drawing/2014/main" id="{A52097B5-87A4-8E02-872E-032CB5C06FE7}"/>
              </a:ext>
            </a:extLst>
          </p:cNvPr>
          <p:cNvSpPr txBox="1"/>
          <p:nvPr/>
        </p:nvSpPr>
        <p:spPr>
          <a:xfrm>
            <a:off x="8680960" y="3893676"/>
            <a:ext cx="1353220" cy="430887"/>
          </a:xfrm>
          <a:prstGeom prst="rect">
            <a:avLst/>
          </a:prstGeom>
          <a:noFill/>
        </p:spPr>
        <p:txBody>
          <a:bodyPr wrap="square" rtlCol="0">
            <a:spAutoFit/>
          </a:bodyPr>
          <a:lstStyle/>
          <a:p>
            <a:r>
              <a:rPr lang="en-GB" sz="2200" dirty="0">
                <a:solidFill>
                  <a:schemeClr val="bg1"/>
                </a:solidFill>
              </a:rPr>
              <a:t>Dietetics</a:t>
            </a:r>
          </a:p>
        </p:txBody>
      </p:sp>
      <p:sp>
        <p:nvSpPr>
          <p:cNvPr id="22" name="TextBox 21">
            <a:extLst>
              <a:ext uri="{FF2B5EF4-FFF2-40B4-BE49-F238E27FC236}">
                <a16:creationId xmlns:a16="http://schemas.microsoft.com/office/drawing/2014/main" id="{ED763FFB-6E97-25F4-D4DB-2B2675035AE7}"/>
              </a:ext>
            </a:extLst>
          </p:cNvPr>
          <p:cNvSpPr txBox="1"/>
          <p:nvPr/>
        </p:nvSpPr>
        <p:spPr>
          <a:xfrm>
            <a:off x="8656897" y="2922807"/>
            <a:ext cx="1401346" cy="769441"/>
          </a:xfrm>
          <a:prstGeom prst="rect">
            <a:avLst/>
          </a:prstGeom>
          <a:noFill/>
        </p:spPr>
        <p:txBody>
          <a:bodyPr wrap="none" rtlCol="0">
            <a:spAutoFit/>
          </a:bodyPr>
          <a:lstStyle/>
          <a:p>
            <a:r>
              <a:rPr lang="en-GB" sz="2200" dirty="0">
                <a:solidFill>
                  <a:schemeClr val="bg1"/>
                </a:solidFill>
              </a:rPr>
              <a:t>Speech &amp; </a:t>
            </a:r>
          </a:p>
          <a:p>
            <a:r>
              <a:rPr lang="en-GB" sz="2200" dirty="0">
                <a:solidFill>
                  <a:schemeClr val="bg1"/>
                </a:solidFill>
              </a:rPr>
              <a:t>Language</a:t>
            </a:r>
          </a:p>
        </p:txBody>
      </p:sp>
      <p:sp>
        <p:nvSpPr>
          <p:cNvPr id="31" name="TextBox 30">
            <a:extLst>
              <a:ext uri="{FF2B5EF4-FFF2-40B4-BE49-F238E27FC236}">
                <a16:creationId xmlns:a16="http://schemas.microsoft.com/office/drawing/2014/main" id="{A46CEB6F-7B2D-B23C-AA0E-D0185BF2BC70}"/>
              </a:ext>
            </a:extLst>
          </p:cNvPr>
          <p:cNvSpPr txBox="1"/>
          <p:nvPr/>
        </p:nvSpPr>
        <p:spPr>
          <a:xfrm>
            <a:off x="8625092" y="5476721"/>
            <a:ext cx="1838965" cy="523220"/>
          </a:xfrm>
          <a:prstGeom prst="rect">
            <a:avLst/>
          </a:prstGeom>
          <a:noFill/>
        </p:spPr>
        <p:txBody>
          <a:bodyPr wrap="none" rtlCol="0">
            <a:spAutoFit/>
          </a:bodyPr>
          <a:lstStyle/>
          <a:p>
            <a:r>
              <a:rPr lang="en-GB" sz="2800" dirty="0">
                <a:solidFill>
                  <a:schemeClr val="bg1"/>
                </a:solidFill>
              </a:rPr>
              <a:t>Nutritional</a:t>
            </a:r>
          </a:p>
        </p:txBody>
      </p:sp>
      <p:sp>
        <p:nvSpPr>
          <p:cNvPr id="33" name="TextBox 32">
            <a:extLst>
              <a:ext uri="{FF2B5EF4-FFF2-40B4-BE49-F238E27FC236}">
                <a16:creationId xmlns:a16="http://schemas.microsoft.com/office/drawing/2014/main" id="{0669C730-7AFB-2521-9EDA-DB2D318C906F}"/>
              </a:ext>
            </a:extLst>
          </p:cNvPr>
          <p:cNvSpPr txBox="1"/>
          <p:nvPr/>
        </p:nvSpPr>
        <p:spPr>
          <a:xfrm>
            <a:off x="2707284" y="6290799"/>
            <a:ext cx="2764155" cy="338554"/>
          </a:xfrm>
          <a:prstGeom prst="rect">
            <a:avLst/>
          </a:prstGeom>
          <a:noFill/>
        </p:spPr>
        <p:txBody>
          <a:bodyPr wrap="none" rtlCol="0">
            <a:spAutoFit/>
          </a:bodyPr>
          <a:lstStyle/>
          <a:p>
            <a:r>
              <a:rPr lang="en-GB" sz="1600" dirty="0">
                <a:solidFill>
                  <a:schemeClr val="bg1"/>
                </a:solidFill>
              </a:rPr>
              <a:t>Support Information Services</a:t>
            </a:r>
          </a:p>
        </p:txBody>
      </p:sp>
      <p:sp>
        <p:nvSpPr>
          <p:cNvPr id="34" name="TextBox 33">
            <a:extLst>
              <a:ext uri="{FF2B5EF4-FFF2-40B4-BE49-F238E27FC236}">
                <a16:creationId xmlns:a16="http://schemas.microsoft.com/office/drawing/2014/main" id="{89DBD6D1-05D4-EEBA-8F91-25502362E7D7}"/>
              </a:ext>
            </a:extLst>
          </p:cNvPr>
          <p:cNvSpPr txBox="1"/>
          <p:nvPr/>
        </p:nvSpPr>
        <p:spPr>
          <a:xfrm>
            <a:off x="7636282" y="6319667"/>
            <a:ext cx="2802177" cy="338554"/>
          </a:xfrm>
          <a:prstGeom prst="rect">
            <a:avLst/>
          </a:prstGeom>
          <a:noFill/>
        </p:spPr>
        <p:txBody>
          <a:bodyPr wrap="none" rtlCol="0">
            <a:spAutoFit/>
          </a:bodyPr>
          <a:lstStyle/>
          <a:p>
            <a:r>
              <a:rPr lang="en-GB" sz="1600" dirty="0">
                <a:solidFill>
                  <a:schemeClr val="bg1"/>
                </a:solidFill>
              </a:rPr>
              <a:t>Improving the Cancer Journey</a:t>
            </a:r>
          </a:p>
        </p:txBody>
      </p:sp>
      <p:sp>
        <p:nvSpPr>
          <p:cNvPr id="35" name="TextBox 34">
            <a:extLst>
              <a:ext uri="{FF2B5EF4-FFF2-40B4-BE49-F238E27FC236}">
                <a16:creationId xmlns:a16="http://schemas.microsoft.com/office/drawing/2014/main" id="{8B33E5C7-1218-E551-4C0F-C77894F6AF8A}"/>
              </a:ext>
            </a:extLst>
          </p:cNvPr>
          <p:cNvSpPr txBox="1"/>
          <p:nvPr/>
        </p:nvSpPr>
        <p:spPr>
          <a:xfrm>
            <a:off x="2942614" y="4315878"/>
            <a:ext cx="1239570" cy="430887"/>
          </a:xfrm>
          <a:prstGeom prst="rect">
            <a:avLst/>
          </a:prstGeom>
          <a:noFill/>
        </p:spPr>
        <p:txBody>
          <a:bodyPr wrap="none" rtlCol="0">
            <a:spAutoFit/>
          </a:bodyPr>
          <a:lstStyle/>
          <a:p>
            <a:r>
              <a:rPr lang="en-GB" sz="2200" dirty="0">
                <a:solidFill>
                  <a:schemeClr val="bg1"/>
                </a:solidFill>
              </a:rPr>
              <a:t>Maggie’s</a:t>
            </a:r>
          </a:p>
        </p:txBody>
      </p:sp>
      <p:sp>
        <p:nvSpPr>
          <p:cNvPr id="36" name="TextBox 35">
            <a:extLst>
              <a:ext uri="{FF2B5EF4-FFF2-40B4-BE49-F238E27FC236}">
                <a16:creationId xmlns:a16="http://schemas.microsoft.com/office/drawing/2014/main" id="{90107590-4242-ADF4-7DB2-0BF459FD76E0}"/>
              </a:ext>
            </a:extLst>
          </p:cNvPr>
          <p:cNvSpPr txBox="1"/>
          <p:nvPr/>
        </p:nvSpPr>
        <p:spPr>
          <a:xfrm>
            <a:off x="5809671" y="4848384"/>
            <a:ext cx="1190967" cy="430887"/>
          </a:xfrm>
          <a:prstGeom prst="rect">
            <a:avLst/>
          </a:prstGeom>
          <a:noFill/>
        </p:spPr>
        <p:txBody>
          <a:bodyPr wrap="none" rtlCol="0">
            <a:spAutoFit/>
          </a:bodyPr>
          <a:lstStyle/>
          <a:p>
            <a:r>
              <a:rPr lang="en-GB" sz="2200" dirty="0">
                <a:solidFill>
                  <a:schemeClr val="bg1"/>
                </a:solidFill>
              </a:rPr>
              <a:t>Beatson</a:t>
            </a:r>
          </a:p>
        </p:txBody>
      </p:sp>
    </p:spTree>
    <p:extLst>
      <p:ext uri="{BB962C8B-B14F-4D97-AF65-F5344CB8AC3E}">
        <p14:creationId xmlns:p14="http://schemas.microsoft.com/office/powerpoint/2010/main" val="353725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1" grpId="0"/>
      <p:bldP spid="18" grpId="0"/>
      <p:bldP spid="14" grpId="0"/>
      <p:bldP spid="13" grpId="0"/>
      <p:bldP spid="15" grpId="0"/>
      <p:bldP spid="21" grpId="0"/>
      <p:bldP spid="16" grpId="0"/>
      <p:bldP spid="19" grpId="0"/>
      <p:bldP spid="22" grpId="0"/>
      <p:bldP spid="33" grpId="0"/>
      <p:bldP spid="34" grpId="0"/>
      <p:bldP spid="35"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Heart outline">
            <a:extLst>
              <a:ext uri="{FF2B5EF4-FFF2-40B4-BE49-F238E27FC236}">
                <a16:creationId xmlns:a16="http://schemas.microsoft.com/office/drawing/2014/main" id="{D60B4F47-09AB-8418-CB8A-E13A0AEFEE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42735" y="1958793"/>
            <a:ext cx="1470207" cy="1470207"/>
          </a:xfrm>
          <a:prstGeom prst="rect">
            <a:avLst/>
          </a:prstGeom>
        </p:spPr>
      </p:pic>
      <p:pic>
        <p:nvPicPr>
          <p:cNvPr id="9" name="Graphic 8" descr="Head with gears outline">
            <a:extLst>
              <a:ext uri="{FF2B5EF4-FFF2-40B4-BE49-F238E27FC236}">
                <a16:creationId xmlns:a16="http://schemas.microsoft.com/office/drawing/2014/main" id="{7E9B4B19-CDAE-2FBB-31A7-7B628BBF42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55897" y="1958793"/>
            <a:ext cx="1351076" cy="1351076"/>
          </a:xfrm>
          <a:prstGeom prst="rect">
            <a:avLst/>
          </a:prstGeom>
        </p:spPr>
      </p:pic>
      <p:pic>
        <p:nvPicPr>
          <p:cNvPr id="11" name="Graphic 10" descr="Man outline">
            <a:extLst>
              <a:ext uri="{FF2B5EF4-FFF2-40B4-BE49-F238E27FC236}">
                <a16:creationId xmlns:a16="http://schemas.microsoft.com/office/drawing/2014/main" id="{82E4B97B-6CB1-9D38-91B4-91700ABF6D1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17358" y="1958793"/>
            <a:ext cx="5319784" cy="4325049"/>
          </a:xfrm>
          <a:prstGeom prst="rect">
            <a:avLst/>
          </a:prstGeom>
        </p:spPr>
      </p:pic>
      <p:grpSp>
        <p:nvGrpSpPr>
          <p:cNvPr id="4" name="Group 3">
            <a:extLst>
              <a:ext uri="{FF2B5EF4-FFF2-40B4-BE49-F238E27FC236}">
                <a16:creationId xmlns:a16="http://schemas.microsoft.com/office/drawing/2014/main" id="{FB197A5D-9842-1804-80DF-147E23CE88A3}"/>
              </a:ext>
            </a:extLst>
          </p:cNvPr>
          <p:cNvGrpSpPr/>
          <p:nvPr/>
        </p:nvGrpSpPr>
        <p:grpSpPr>
          <a:xfrm>
            <a:off x="0" y="-65836"/>
            <a:ext cx="12314583" cy="935773"/>
            <a:chOff x="-61293" y="-79834"/>
            <a:chExt cx="12314583" cy="935773"/>
          </a:xfrm>
        </p:grpSpPr>
        <p:sp>
          <p:nvSpPr>
            <p:cNvPr id="5" name="Rectangle: Single Corner Rounded 4">
              <a:extLst>
                <a:ext uri="{FF2B5EF4-FFF2-40B4-BE49-F238E27FC236}">
                  <a16:creationId xmlns:a16="http://schemas.microsoft.com/office/drawing/2014/main" id="{CD3070F5-FD86-DA17-8B62-C9D49753656B}"/>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a:t>
              </a:r>
            </a:p>
          </p:txBody>
        </p:sp>
        <p:pic>
          <p:nvPicPr>
            <p:cNvPr id="6" name="Picture 5" descr="A blue and white logo&#10;&#10;Description automatically generated">
              <a:extLst>
                <a:ext uri="{FF2B5EF4-FFF2-40B4-BE49-F238E27FC236}">
                  <a16:creationId xmlns:a16="http://schemas.microsoft.com/office/drawing/2014/main" id="{37A7D779-677A-39F5-DEB0-08FFCB05B43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8" name="Group 7">
              <a:extLst>
                <a:ext uri="{FF2B5EF4-FFF2-40B4-BE49-F238E27FC236}">
                  <a16:creationId xmlns:a16="http://schemas.microsoft.com/office/drawing/2014/main" id="{F4664D9B-185C-DFBF-C305-8F4D34DE02AE}"/>
                </a:ext>
              </a:extLst>
            </p:cNvPr>
            <p:cNvGrpSpPr/>
            <p:nvPr/>
          </p:nvGrpSpPr>
          <p:grpSpPr>
            <a:xfrm>
              <a:off x="9673823" y="89919"/>
              <a:ext cx="927480" cy="596266"/>
              <a:chOff x="9279863" y="345262"/>
              <a:chExt cx="927480" cy="596266"/>
            </a:xfrm>
          </p:grpSpPr>
          <p:sp>
            <p:nvSpPr>
              <p:cNvPr id="10" name="Flowchart: Connector 9">
                <a:extLst>
                  <a:ext uri="{FF2B5EF4-FFF2-40B4-BE49-F238E27FC236}">
                    <a16:creationId xmlns:a16="http://schemas.microsoft.com/office/drawing/2014/main" id="{7BB86311-A63E-25AE-8D97-6C9EC79B93A7}"/>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Pentagon 11">
                <a:extLst>
                  <a:ext uri="{FF2B5EF4-FFF2-40B4-BE49-F238E27FC236}">
                    <a16:creationId xmlns:a16="http://schemas.microsoft.com/office/drawing/2014/main" id="{978EC408-7DE9-6075-9049-0DB2189F8444}"/>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2" name="Title 1">
            <a:extLst>
              <a:ext uri="{FF2B5EF4-FFF2-40B4-BE49-F238E27FC236}">
                <a16:creationId xmlns:a16="http://schemas.microsoft.com/office/drawing/2014/main" id="{E936D37F-0D71-2FF6-089F-B09D433271DD}"/>
              </a:ext>
            </a:extLst>
          </p:cNvPr>
          <p:cNvSpPr>
            <a:spLocks noGrp="1"/>
          </p:cNvSpPr>
          <p:nvPr>
            <p:ph type="title"/>
          </p:nvPr>
        </p:nvSpPr>
        <p:spPr>
          <a:xfrm>
            <a:off x="250002" y="-260730"/>
            <a:ext cx="10515600" cy="1325563"/>
          </a:xfrm>
        </p:spPr>
        <p:txBody>
          <a:bodyPr/>
          <a:lstStyle/>
          <a:p>
            <a:r>
              <a:rPr lang="en-GB" dirty="0"/>
              <a:t>Mr. Red has been diagnosed with cancer</a:t>
            </a:r>
          </a:p>
        </p:txBody>
      </p:sp>
    </p:spTree>
    <p:extLst>
      <p:ext uri="{BB962C8B-B14F-4D97-AF65-F5344CB8AC3E}">
        <p14:creationId xmlns:p14="http://schemas.microsoft.com/office/powerpoint/2010/main" val="2283866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octor female with solid fill">
            <a:extLst>
              <a:ext uri="{FF2B5EF4-FFF2-40B4-BE49-F238E27FC236}">
                <a16:creationId xmlns:a16="http://schemas.microsoft.com/office/drawing/2014/main" id="{65DA2BDE-B4CF-8407-BA08-3B7CE8833703}"/>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4348843" y="2118064"/>
            <a:ext cx="3494315" cy="3494315"/>
          </a:xfrm>
        </p:spPr>
      </p:pic>
      <p:grpSp>
        <p:nvGrpSpPr>
          <p:cNvPr id="9" name="Group 8">
            <a:extLst>
              <a:ext uri="{FF2B5EF4-FFF2-40B4-BE49-F238E27FC236}">
                <a16:creationId xmlns:a16="http://schemas.microsoft.com/office/drawing/2014/main" id="{EE1DCB9A-E82B-2FDB-3378-5B4738324597}"/>
              </a:ext>
            </a:extLst>
          </p:cNvPr>
          <p:cNvGrpSpPr/>
          <p:nvPr/>
        </p:nvGrpSpPr>
        <p:grpSpPr>
          <a:xfrm>
            <a:off x="0" y="-65836"/>
            <a:ext cx="12314583" cy="935773"/>
            <a:chOff x="-61293" y="-79834"/>
            <a:chExt cx="12314583" cy="935773"/>
          </a:xfrm>
        </p:grpSpPr>
        <p:sp>
          <p:nvSpPr>
            <p:cNvPr id="10" name="Rectangle: Single Corner Rounded 9">
              <a:extLst>
                <a:ext uri="{FF2B5EF4-FFF2-40B4-BE49-F238E27FC236}">
                  <a16:creationId xmlns:a16="http://schemas.microsoft.com/office/drawing/2014/main" id="{5885A6A9-AB27-CFC5-60DC-FF69FF757F25}"/>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a:t>
              </a:r>
            </a:p>
          </p:txBody>
        </p:sp>
        <p:pic>
          <p:nvPicPr>
            <p:cNvPr id="11" name="Picture 10" descr="A blue and white logo&#10;&#10;Description automatically generated">
              <a:extLst>
                <a:ext uri="{FF2B5EF4-FFF2-40B4-BE49-F238E27FC236}">
                  <a16:creationId xmlns:a16="http://schemas.microsoft.com/office/drawing/2014/main" id="{47102A9A-9959-172C-5D80-B9795D26501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2" name="Group 11">
              <a:extLst>
                <a:ext uri="{FF2B5EF4-FFF2-40B4-BE49-F238E27FC236}">
                  <a16:creationId xmlns:a16="http://schemas.microsoft.com/office/drawing/2014/main" id="{5C66B0EE-C8C3-1640-EA1E-DDB940EC33B7}"/>
                </a:ext>
              </a:extLst>
            </p:cNvPr>
            <p:cNvGrpSpPr/>
            <p:nvPr/>
          </p:nvGrpSpPr>
          <p:grpSpPr>
            <a:xfrm>
              <a:off x="9673823" y="89919"/>
              <a:ext cx="927480" cy="596266"/>
              <a:chOff x="9279863" y="345262"/>
              <a:chExt cx="927480" cy="596266"/>
            </a:xfrm>
          </p:grpSpPr>
          <p:sp>
            <p:nvSpPr>
              <p:cNvPr id="13" name="Flowchart: Connector 12">
                <a:extLst>
                  <a:ext uri="{FF2B5EF4-FFF2-40B4-BE49-F238E27FC236}">
                    <a16:creationId xmlns:a16="http://schemas.microsoft.com/office/drawing/2014/main" id="{B583D1DE-2044-542D-7A77-4E22F44AF98D}"/>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Pentagon 13">
                <a:extLst>
                  <a:ext uri="{FF2B5EF4-FFF2-40B4-BE49-F238E27FC236}">
                    <a16:creationId xmlns:a16="http://schemas.microsoft.com/office/drawing/2014/main" id="{37ABC65A-0385-315D-BB00-49CD013A3E74}"/>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2" name="Title 1">
            <a:extLst>
              <a:ext uri="{FF2B5EF4-FFF2-40B4-BE49-F238E27FC236}">
                <a16:creationId xmlns:a16="http://schemas.microsoft.com/office/drawing/2014/main" id="{A75566F1-4D6E-88D7-380C-2FA6B5C3AC12}"/>
              </a:ext>
            </a:extLst>
          </p:cNvPr>
          <p:cNvSpPr>
            <a:spLocks noGrp="1"/>
          </p:cNvSpPr>
          <p:nvPr>
            <p:ph type="title"/>
          </p:nvPr>
        </p:nvSpPr>
        <p:spPr>
          <a:xfrm>
            <a:off x="838200" y="103917"/>
            <a:ext cx="7732594" cy="665763"/>
          </a:xfrm>
        </p:spPr>
        <p:txBody>
          <a:bodyPr>
            <a:noAutofit/>
          </a:bodyPr>
          <a:lstStyle/>
          <a:p>
            <a:r>
              <a:rPr lang="en-GB" dirty="0"/>
              <a:t>This is the clinician </a:t>
            </a:r>
          </a:p>
        </p:txBody>
      </p:sp>
      <p:pic>
        <p:nvPicPr>
          <p:cNvPr id="3" name="Graphic 2" descr="Heart outline">
            <a:extLst>
              <a:ext uri="{FF2B5EF4-FFF2-40B4-BE49-F238E27FC236}">
                <a16:creationId xmlns:a16="http://schemas.microsoft.com/office/drawing/2014/main" id="{6F1096F8-2F0B-8975-105D-58BD82CC75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06255" y="1958793"/>
            <a:ext cx="1470207" cy="1470207"/>
          </a:xfrm>
          <a:prstGeom prst="rect">
            <a:avLst/>
          </a:prstGeom>
        </p:spPr>
      </p:pic>
      <p:pic>
        <p:nvPicPr>
          <p:cNvPr id="4" name="Graphic 3" descr="Head with gears outline">
            <a:extLst>
              <a:ext uri="{FF2B5EF4-FFF2-40B4-BE49-F238E27FC236}">
                <a16:creationId xmlns:a16="http://schemas.microsoft.com/office/drawing/2014/main" id="{A6567F6C-9472-FB88-BD41-ABC6CEE9CBC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55897" y="2018358"/>
            <a:ext cx="1351076" cy="1351076"/>
          </a:xfrm>
          <a:prstGeom prst="rect">
            <a:avLst/>
          </a:prstGeom>
        </p:spPr>
      </p:pic>
    </p:spTree>
    <p:extLst>
      <p:ext uri="{BB962C8B-B14F-4D97-AF65-F5344CB8AC3E}">
        <p14:creationId xmlns:p14="http://schemas.microsoft.com/office/powerpoint/2010/main" val="1136260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738BE-822E-A086-6864-ADF5C98D5160}"/>
            </a:ext>
          </a:extLst>
        </p:cNvPr>
        <p:cNvGrpSpPr/>
        <p:nvPr/>
      </p:nvGrpSpPr>
      <p:grpSpPr>
        <a:xfrm>
          <a:off x="0" y="0"/>
          <a:ext cx="0" cy="0"/>
          <a:chOff x="0" y="0"/>
          <a:chExt cx="0" cy="0"/>
        </a:xfrm>
      </p:grpSpPr>
      <p:pic>
        <p:nvPicPr>
          <p:cNvPr id="5" name="Content Placeholder 4" descr="Doctor female with solid fill">
            <a:extLst>
              <a:ext uri="{FF2B5EF4-FFF2-40B4-BE49-F238E27FC236}">
                <a16:creationId xmlns:a16="http://schemas.microsoft.com/office/drawing/2014/main" id="{87AA6D3C-506A-5989-AA79-37D6CCDB25D7}"/>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1084648" y="3234482"/>
            <a:ext cx="3494315" cy="3494315"/>
          </a:xfrm>
        </p:spPr>
      </p:pic>
      <p:sp>
        <p:nvSpPr>
          <p:cNvPr id="3" name="Speech Bubble: Oval 2">
            <a:extLst>
              <a:ext uri="{FF2B5EF4-FFF2-40B4-BE49-F238E27FC236}">
                <a16:creationId xmlns:a16="http://schemas.microsoft.com/office/drawing/2014/main" id="{3E5FAE49-021D-8DE1-2640-8B7CE4709D86}"/>
              </a:ext>
            </a:extLst>
          </p:cNvPr>
          <p:cNvSpPr/>
          <p:nvPr/>
        </p:nvSpPr>
        <p:spPr>
          <a:xfrm>
            <a:off x="4795283" y="1828801"/>
            <a:ext cx="3494315" cy="2307264"/>
          </a:xfrm>
          <a:prstGeom prst="wedgeEllipseCallout">
            <a:avLst>
              <a:gd name="adj1" fmla="val -80104"/>
              <a:gd name="adj2" fmla="val 28934"/>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quot;Not Allowed&quot; Symbol 3">
            <a:extLst>
              <a:ext uri="{FF2B5EF4-FFF2-40B4-BE49-F238E27FC236}">
                <a16:creationId xmlns:a16="http://schemas.microsoft.com/office/drawing/2014/main" id="{635D3DE6-AFC0-B134-A6F5-FB4B75753FD5}"/>
              </a:ext>
            </a:extLst>
          </p:cNvPr>
          <p:cNvSpPr/>
          <p:nvPr/>
        </p:nvSpPr>
        <p:spPr>
          <a:xfrm>
            <a:off x="4511557" y="1344487"/>
            <a:ext cx="4061765" cy="3779989"/>
          </a:xfrm>
          <a:prstGeom prst="noSmoking">
            <a:avLst>
              <a:gd name="adj" fmla="val 8655"/>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7" name="Group 6">
            <a:extLst>
              <a:ext uri="{FF2B5EF4-FFF2-40B4-BE49-F238E27FC236}">
                <a16:creationId xmlns:a16="http://schemas.microsoft.com/office/drawing/2014/main" id="{D4BD1686-A959-6654-593A-088838C546B4}"/>
              </a:ext>
            </a:extLst>
          </p:cNvPr>
          <p:cNvGrpSpPr/>
          <p:nvPr/>
        </p:nvGrpSpPr>
        <p:grpSpPr>
          <a:xfrm>
            <a:off x="0" y="-65836"/>
            <a:ext cx="12314583" cy="935773"/>
            <a:chOff x="-61293" y="-79834"/>
            <a:chExt cx="12314583" cy="935773"/>
          </a:xfrm>
        </p:grpSpPr>
        <p:sp>
          <p:nvSpPr>
            <p:cNvPr id="8" name="Rectangle: Single Corner Rounded 7">
              <a:extLst>
                <a:ext uri="{FF2B5EF4-FFF2-40B4-BE49-F238E27FC236}">
                  <a16:creationId xmlns:a16="http://schemas.microsoft.com/office/drawing/2014/main" id="{F3627754-A2E7-C135-73FD-C1D8579735AA}"/>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a:t>
              </a:r>
            </a:p>
          </p:txBody>
        </p:sp>
        <p:pic>
          <p:nvPicPr>
            <p:cNvPr id="9" name="Picture 8" descr="A blue and white logo&#10;&#10;Description automatically generated">
              <a:extLst>
                <a:ext uri="{FF2B5EF4-FFF2-40B4-BE49-F238E27FC236}">
                  <a16:creationId xmlns:a16="http://schemas.microsoft.com/office/drawing/2014/main" id="{89CBBBE9-D275-6FF8-1B6C-EFA6F02C2E6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0" name="Group 9">
              <a:extLst>
                <a:ext uri="{FF2B5EF4-FFF2-40B4-BE49-F238E27FC236}">
                  <a16:creationId xmlns:a16="http://schemas.microsoft.com/office/drawing/2014/main" id="{626BFF0B-B06D-823A-C607-776ADC975B76}"/>
                </a:ext>
              </a:extLst>
            </p:cNvPr>
            <p:cNvGrpSpPr/>
            <p:nvPr/>
          </p:nvGrpSpPr>
          <p:grpSpPr>
            <a:xfrm>
              <a:off x="9673823" y="89919"/>
              <a:ext cx="927480" cy="596266"/>
              <a:chOff x="9279863" y="345262"/>
              <a:chExt cx="927480" cy="596266"/>
            </a:xfrm>
          </p:grpSpPr>
          <p:sp>
            <p:nvSpPr>
              <p:cNvPr id="11" name="Flowchart: Connector 10">
                <a:extLst>
                  <a:ext uri="{FF2B5EF4-FFF2-40B4-BE49-F238E27FC236}">
                    <a16:creationId xmlns:a16="http://schemas.microsoft.com/office/drawing/2014/main" id="{2FF19D98-1609-91CD-0EED-275F135B7E88}"/>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Pentagon 11">
                <a:extLst>
                  <a:ext uri="{FF2B5EF4-FFF2-40B4-BE49-F238E27FC236}">
                    <a16:creationId xmlns:a16="http://schemas.microsoft.com/office/drawing/2014/main" id="{CD61C610-27CD-D60D-C52A-0EE504290F5D}"/>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2" name="Title 1">
            <a:extLst>
              <a:ext uri="{FF2B5EF4-FFF2-40B4-BE49-F238E27FC236}">
                <a16:creationId xmlns:a16="http://schemas.microsoft.com/office/drawing/2014/main" id="{55F24EC8-2CF2-4BDD-7AB7-33A40FA727AD}"/>
              </a:ext>
            </a:extLst>
          </p:cNvPr>
          <p:cNvSpPr>
            <a:spLocks noGrp="1"/>
          </p:cNvSpPr>
          <p:nvPr>
            <p:ph type="title"/>
          </p:nvPr>
        </p:nvSpPr>
        <p:spPr>
          <a:xfrm>
            <a:off x="446638" y="-306706"/>
            <a:ext cx="10515600" cy="1325563"/>
          </a:xfrm>
        </p:spPr>
        <p:txBody>
          <a:bodyPr/>
          <a:lstStyle/>
          <a:p>
            <a:r>
              <a:rPr lang="en-GB" dirty="0"/>
              <a:t>What stops her talking about Prehab?</a:t>
            </a:r>
          </a:p>
        </p:txBody>
      </p:sp>
    </p:spTree>
    <p:extLst>
      <p:ext uri="{BB962C8B-B14F-4D97-AF65-F5344CB8AC3E}">
        <p14:creationId xmlns:p14="http://schemas.microsoft.com/office/powerpoint/2010/main" val="894987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560F4-9AC6-FBF3-3552-8BF84DBF3271}"/>
            </a:ext>
          </a:extLst>
        </p:cNvPr>
        <p:cNvGrpSpPr/>
        <p:nvPr/>
      </p:nvGrpSpPr>
      <p:grpSpPr>
        <a:xfrm>
          <a:off x="0" y="0"/>
          <a:ext cx="0" cy="0"/>
          <a:chOff x="0" y="0"/>
          <a:chExt cx="0" cy="0"/>
        </a:xfrm>
      </p:grpSpPr>
      <p:pic>
        <p:nvPicPr>
          <p:cNvPr id="5" name="Content Placeholder 4" descr="Doctor female with solid fill">
            <a:extLst>
              <a:ext uri="{FF2B5EF4-FFF2-40B4-BE49-F238E27FC236}">
                <a16:creationId xmlns:a16="http://schemas.microsoft.com/office/drawing/2014/main" id="{E3E76352-EFD4-69DD-EDF6-66838C29F800}"/>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1084648" y="3234482"/>
            <a:ext cx="3494315" cy="3494315"/>
          </a:xfrm>
        </p:spPr>
      </p:pic>
      <p:sp>
        <p:nvSpPr>
          <p:cNvPr id="3" name="Speech Bubble: Oval 2">
            <a:extLst>
              <a:ext uri="{FF2B5EF4-FFF2-40B4-BE49-F238E27FC236}">
                <a16:creationId xmlns:a16="http://schemas.microsoft.com/office/drawing/2014/main" id="{62262E98-17DD-7156-82A4-21C087211599}"/>
              </a:ext>
            </a:extLst>
          </p:cNvPr>
          <p:cNvSpPr/>
          <p:nvPr/>
        </p:nvSpPr>
        <p:spPr>
          <a:xfrm>
            <a:off x="4795283" y="1828801"/>
            <a:ext cx="3494315" cy="2307264"/>
          </a:xfrm>
          <a:prstGeom prst="wedgeEllipseCallout">
            <a:avLst>
              <a:gd name="adj1" fmla="val -80104"/>
              <a:gd name="adj2" fmla="val 28934"/>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3A1092F-2A24-4088-2190-9097A2DF1D9A}"/>
              </a:ext>
            </a:extLst>
          </p:cNvPr>
          <p:cNvGrpSpPr/>
          <p:nvPr/>
        </p:nvGrpSpPr>
        <p:grpSpPr>
          <a:xfrm>
            <a:off x="0" y="-65836"/>
            <a:ext cx="12314583" cy="935773"/>
            <a:chOff x="-61293" y="-79834"/>
            <a:chExt cx="12314583" cy="935773"/>
          </a:xfrm>
        </p:grpSpPr>
        <p:sp>
          <p:nvSpPr>
            <p:cNvPr id="8" name="Rectangle: Single Corner Rounded 7">
              <a:extLst>
                <a:ext uri="{FF2B5EF4-FFF2-40B4-BE49-F238E27FC236}">
                  <a16:creationId xmlns:a16="http://schemas.microsoft.com/office/drawing/2014/main" id="{1A884B68-1326-2854-A681-0CF74F3AD70C}"/>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a:t>
              </a:r>
            </a:p>
          </p:txBody>
        </p:sp>
        <p:pic>
          <p:nvPicPr>
            <p:cNvPr id="9" name="Picture 8" descr="A blue and white logo&#10;&#10;Description automatically generated">
              <a:extLst>
                <a:ext uri="{FF2B5EF4-FFF2-40B4-BE49-F238E27FC236}">
                  <a16:creationId xmlns:a16="http://schemas.microsoft.com/office/drawing/2014/main" id="{DB0B4171-B342-5673-29FD-743F4A09030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0" name="Group 9">
              <a:extLst>
                <a:ext uri="{FF2B5EF4-FFF2-40B4-BE49-F238E27FC236}">
                  <a16:creationId xmlns:a16="http://schemas.microsoft.com/office/drawing/2014/main" id="{1E1F0D71-2D96-C4A6-FDEA-48A7DB43C7EC}"/>
                </a:ext>
              </a:extLst>
            </p:cNvPr>
            <p:cNvGrpSpPr/>
            <p:nvPr/>
          </p:nvGrpSpPr>
          <p:grpSpPr>
            <a:xfrm>
              <a:off x="9673823" y="89919"/>
              <a:ext cx="927480" cy="596266"/>
              <a:chOff x="9279863" y="345262"/>
              <a:chExt cx="927480" cy="596266"/>
            </a:xfrm>
          </p:grpSpPr>
          <p:sp>
            <p:nvSpPr>
              <p:cNvPr id="11" name="Flowchart: Connector 10">
                <a:extLst>
                  <a:ext uri="{FF2B5EF4-FFF2-40B4-BE49-F238E27FC236}">
                    <a16:creationId xmlns:a16="http://schemas.microsoft.com/office/drawing/2014/main" id="{5558C4A9-6A71-9BE4-F3EB-7DE0200FF71C}"/>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Pentagon 11">
                <a:extLst>
                  <a:ext uri="{FF2B5EF4-FFF2-40B4-BE49-F238E27FC236}">
                    <a16:creationId xmlns:a16="http://schemas.microsoft.com/office/drawing/2014/main" id="{6144D4FC-E9CC-26CA-7552-C09C381B8D43}"/>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2" name="Title 1">
            <a:extLst>
              <a:ext uri="{FF2B5EF4-FFF2-40B4-BE49-F238E27FC236}">
                <a16:creationId xmlns:a16="http://schemas.microsoft.com/office/drawing/2014/main" id="{1AB4821B-4FA4-823E-C226-ABB18E10C8A7}"/>
              </a:ext>
            </a:extLst>
          </p:cNvPr>
          <p:cNvSpPr>
            <a:spLocks noGrp="1"/>
          </p:cNvSpPr>
          <p:nvPr>
            <p:ph type="title"/>
          </p:nvPr>
        </p:nvSpPr>
        <p:spPr>
          <a:xfrm>
            <a:off x="446638" y="-306706"/>
            <a:ext cx="10515600" cy="1325563"/>
          </a:xfrm>
        </p:spPr>
        <p:txBody>
          <a:bodyPr/>
          <a:lstStyle/>
          <a:p>
            <a:r>
              <a:rPr lang="en-GB" dirty="0"/>
              <a:t>What might help her?</a:t>
            </a:r>
          </a:p>
        </p:txBody>
      </p:sp>
      <p:pic>
        <p:nvPicPr>
          <p:cNvPr id="13" name="Graphic 12" descr="Tick with solid fill">
            <a:extLst>
              <a:ext uri="{FF2B5EF4-FFF2-40B4-BE49-F238E27FC236}">
                <a16:creationId xmlns:a16="http://schemas.microsoft.com/office/drawing/2014/main" id="{E70E69F4-BCF6-37A8-A4B2-A55F502C831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10991" y="1652337"/>
            <a:ext cx="1899246" cy="2863504"/>
          </a:xfrm>
          <a:prstGeom prst="rect">
            <a:avLst/>
          </a:prstGeom>
        </p:spPr>
      </p:pic>
    </p:spTree>
    <p:extLst>
      <p:ext uri="{BB962C8B-B14F-4D97-AF65-F5344CB8AC3E}">
        <p14:creationId xmlns:p14="http://schemas.microsoft.com/office/powerpoint/2010/main" val="2068354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47764F2-6AF6-734E-4BC2-EF57CF464286}"/>
              </a:ext>
            </a:extLst>
          </p:cNvPr>
          <p:cNvSpPr>
            <a:spLocks noGrp="1"/>
          </p:cNvSpPr>
          <p:nvPr>
            <p:ph type="subTitle" idx="1"/>
          </p:nvPr>
        </p:nvSpPr>
        <p:spPr>
          <a:xfrm>
            <a:off x="786810" y="1149794"/>
            <a:ext cx="5948706" cy="863636"/>
          </a:xfrm>
        </p:spPr>
        <p:txBody>
          <a:bodyPr>
            <a:noAutofit/>
          </a:bodyPr>
          <a:lstStyle/>
          <a:p>
            <a:pPr algn="l"/>
            <a:r>
              <a:rPr lang="en-GB" sz="3200" dirty="0"/>
              <a:t>Also known as breaking a habit</a:t>
            </a:r>
          </a:p>
          <a:p>
            <a:pPr algn="l"/>
            <a:r>
              <a:rPr lang="en-GB" sz="3200" dirty="0"/>
              <a:t>or creating a new one</a:t>
            </a:r>
          </a:p>
        </p:txBody>
      </p:sp>
      <p:sp>
        <p:nvSpPr>
          <p:cNvPr id="4" name="TextBox 3">
            <a:extLst>
              <a:ext uri="{FF2B5EF4-FFF2-40B4-BE49-F238E27FC236}">
                <a16:creationId xmlns:a16="http://schemas.microsoft.com/office/drawing/2014/main" id="{564B871F-1B7C-451C-93C4-18C2D6A825E5}"/>
              </a:ext>
            </a:extLst>
          </p:cNvPr>
          <p:cNvSpPr txBox="1"/>
          <p:nvPr/>
        </p:nvSpPr>
        <p:spPr>
          <a:xfrm>
            <a:off x="297105" y="3356671"/>
            <a:ext cx="11597790" cy="954107"/>
          </a:xfrm>
          <a:prstGeom prst="rect">
            <a:avLst/>
          </a:prstGeom>
          <a:noFill/>
        </p:spPr>
        <p:txBody>
          <a:bodyPr wrap="none" rtlCol="0">
            <a:spAutoFit/>
          </a:bodyPr>
          <a:lstStyle/>
          <a:p>
            <a:pPr marL="457200" indent="-457200">
              <a:buClr>
                <a:schemeClr val="tx2">
                  <a:lumMod val="75000"/>
                  <a:lumOff val="25000"/>
                </a:schemeClr>
              </a:buClr>
              <a:buFont typeface="Arial" panose="020B0604020202020204" pitchFamily="34" charset="0"/>
              <a:buChar char="•"/>
            </a:pPr>
            <a:r>
              <a:rPr lang="en-GB" sz="2800" dirty="0"/>
              <a:t>Think of a time when someone you know change their health behaviour</a:t>
            </a:r>
          </a:p>
          <a:p>
            <a:pPr marL="457200" indent="-457200">
              <a:buClr>
                <a:schemeClr val="tx2">
                  <a:lumMod val="75000"/>
                  <a:lumOff val="25000"/>
                </a:schemeClr>
              </a:buClr>
              <a:buFont typeface="Arial" panose="020B0604020202020204" pitchFamily="34" charset="0"/>
              <a:buChar char="•"/>
            </a:pPr>
            <a:r>
              <a:rPr lang="en-GB" sz="2800" dirty="0"/>
              <a:t>What triggered it?</a:t>
            </a:r>
          </a:p>
        </p:txBody>
      </p:sp>
      <p:sp>
        <p:nvSpPr>
          <p:cNvPr id="5" name="TextBox 4">
            <a:extLst>
              <a:ext uri="{FF2B5EF4-FFF2-40B4-BE49-F238E27FC236}">
                <a16:creationId xmlns:a16="http://schemas.microsoft.com/office/drawing/2014/main" id="{BC84F863-1331-74D6-89DB-CABC7035E314}"/>
              </a:ext>
            </a:extLst>
          </p:cNvPr>
          <p:cNvSpPr txBox="1"/>
          <p:nvPr/>
        </p:nvSpPr>
        <p:spPr>
          <a:xfrm>
            <a:off x="988828" y="5252484"/>
            <a:ext cx="184731" cy="369332"/>
          </a:xfrm>
          <a:prstGeom prst="rect">
            <a:avLst/>
          </a:prstGeom>
          <a:noFill/>
        </p:spPr>
        <p:txBody>
          <a:bodyPr wrap="none" rtlCol="0">
            <a:spAutoFit/>
          </a:bodyPr>
          <a:lstStyle/>
          <a:p>
            <a:endParaRPr lang="en-GB" dirty="0"/>
          </a:p>
        </p:txBody>
      </p:sp>
      <p:sp>
        <p:nvSpPr>
          <p:cNvPr id="6" name="TextBox 5">
            <a:extLst>
              <a:ext uri="{FF2B5EF4-FFF2-40B4-BE49-F238E27FC236}">
                <a16:creationId xmlns:a16="http://schemas.microsoft.com/office/drawing/2014/main" id="{7A686C2D-B4CD-CB7E-47C0-86832774B70F}"/>
              </a:ext>
            </a:extLst>
          </p:cNvPr>
          <p:cNvSpPr txBox="1"/>
          <p:nvPr/>
        </p:nvSpPr>
        <p:spPr>
          <a:xfrm>
            <a:off x="297105" y="4599623"/>
            <a:ext cx="9930809" cy="523220"/>
          </a:xfrm>
          <a:prstGeom prst="rect">
            <a:avLst/>
          </a:prstGeom>
          <a:noFill/>
        </p:spPr>
        <p:txBody>
          <a:bodyPr wrap="square" rtlCol="0">
            <a:spAutoFit/>
          </a:bodyPr>
          <a:lstStyle/>
          <a:p>
            <a:pPr marL="457200" indent="-457200">
              <a:buClr>
                <a:schemeClr val="tx2">
                  <a:lumMod val="75000"/>
                  <a:lumOff val="25000"/>
                </a:schemeClr>
              </a:buClr>
              <a:buFont typeface="Arial" panose="020B0604020202020204" pitchFamily="34" charset="0"/>
              <a:buChar char="•"/>
            </a:pPr>
            <a:r>
              <a:rPr lang="en-GB" sz="2800" dirty="0"/>
              <a:t>Was that trigger a positive or negative event?</a:t>
            </a:r>
          </a:p>
        </p:txBody>
      </p:sp>
      <p:sp>
        <p:nvSpPr>
          <p:cNvPr id="7" name="TextBox 6">
            <a:extLst>
              <a:ext uri="{FF2B5EF4-FFF2-40B4-BE49-F238E27FC236}">
                <a16:creationId xmlns:a16="http://schemas.microsoft.com/office/drawing/2014/main" id="{A9FA9921-9827-654B-E5D6-BF1A190116B5}"/>
              </a:ext>
            </a:extLst>
          </p:cNvPr>
          <p:cNvSpPr txBox="1"/>
          <p:nvPr/>
        </p:nvSpPr>
        <p:spPr>
          <a:xfrm>
            <a:off x="297105" y="5411688"/>
            <a:ext cx="5530425" cy="800219"/>
          </a:xfrm>
          <a:prstGeom prst="rect">
            <a:avLst/>
          </a:prstGeom>
          <a:noFill/>
        </p:spPr>
        <p:txBody>
          <a:bodyPr wrap="none" rtlCol="0">
            <a:spAutoFit/>
          </a:bodyPr>
          <a:lstStyle/>
          <a:p>
            <a:pPr marL="457200" indent="-457200">
              <a:buClr>
                <a:schemeClr val="tx2">
                  <a:lumMod val="75000"/>
                  <a:lumOff val="25000"/>
                </a:schemeClr>
              </a:buClr>
              <a:buFont typeface="Arial" panose="020B0604020202020204" pitchFamily="34" charset="0"/>
              <a:buChar char="•"/>
            </a:pPr>
            <a:r>
              <a:rPr lang="en-GB" sz="2800" dirty="0"/>
              <a:t>One event or a series of events?</a:t>
            </a:r>
          </a:p>
          <a:p>
            <a:endParaRPr lang="en-GB" dirty="0"/>
          </a:p>
        </p:txBody>
      </p:sp>
      <p:grpSp>
        <p:nvGrpSpPr>
          <p:cNvPr id="9" name="Group 8">
            <a:extLst>
              <a:ext uri="{FF2B5EF4-FFF2-40B4-BE49-F238E27FC236}">
                <a16:creationId xmlns:a16="http://schemas.microsoft.com/office/drawing/2014/main" id="{E5762FB3-1F9D-4F1F-98A3-9DB4E31BBF33}"/>
              </a:ext>
            </a:extLst>
          </p:cNvPr>
          <p:cNvGrpSpPr/>
          <p:nvPr/>
        </p:nvGrpSpPr>
        <p:grpSpPr>
          <a:xfrm>
            <a:off x="0" y="-65836"/>
            <a:ext cx="12314583" cy="935773"/>
            <a:chOff x="-61293" y="-79834"/>
            <a:chExt cx="12314583" cy="935773"/>
          </a:xfrm>
        </p:grpSpPr>
        <p:sp>
          <p:nvSpPr>
            <p:cNvPr id="10" name="Rectangle: Single Corner Rounded 9">
              <a:extLst>
                <a:ext uri="{FF2B5EF4-FFF2-40B4-BE49-F238E27FC236}">
                  <a16:creationId xmlns:a16="http://schemas.microsoft.com/office/drawing/2014/main" id="{43210BB6-EF26-E9CD-6F0D-954C04ABC1BA}"/>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Health Behaviour Change</a:t>
              </a:r>
            </a:p>
          </p:txBody>
        </p:sp>
        <p:pic>
          <p:nvPicPr>
            <p:cNvPr id="11" name="Picture 10" descr="A blue and white logo&#10;&#10;Description automatically generated">
              <a:extLst>
                <a:ext uri="{FF2B5EF4-FFF2-40B4-BE49-F238E27FC236}">
                  <a16:creationId xmlns:a16="http://schemas.microsoft.com/office/drawing/2014/main" id="{7E1FB361-9C40-347D-FD9C-94FC26F5D91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2" name="Group 11">
              <a:extLst>
                <a:ext uri="{FF2B5EF4-FFF2-40B4-BE49-F238E27FC236}">
                  <a16:creationId xmlns:a16="http://schemas.microsoft.com/office/drawing/2014/main" id="{21BE8F25-B1FF-1ACE-B98C-AF6AE37F814E}"/>
                </a:ext>
              </a:extLst>
            </p:cNvPr>
            <p:cNvGrpSpPr/>
            <p:nvPr/>
          </p:nvGrpSpPr>
          <p:grpSpPr>
            <a:xfrm>
              <a:off x="9673823" y="89919"/>
              <a:ext cx="927480" cy="596266"/>
              <a:chOff x="9279863" y="345262"/>
              <a:chExt cx="927480" cy="596266"/>
            </a:xfrm>
          </p:grpSpPr>
          <p:sp>
            <p:nvSpPr>
              <p:cNvPr id="13" name="Flowchart: Connector 12">
                <a:extLst>
                  <a:ext uri="{FF2B5EF4-FFF2-40B4-BE49-F238E27FC236}">
                    <a16:creationId xmlns:a16="http://schemas.microsoft.com/office/drawing/2014/main" id="{D8FD8138-73A3-1B50-2455-781559CAE43D}"/>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Pentagon 13">
                <a:extLst>
                  <a:ext uri="{FF2B5EF4-FFF2-40B4-BE49-F238E27FC236}">
                    <a16:creationId xmlns:a16="http://schemas.microsoft.com/office/drawing/2014/main" id="{471B6862-8E3F-F3F1-008D-638819E65E4D}"/>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82023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A42D0-457A-DFBD-8204-351E81392A16}"/>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A821720A-585C-BBB0-EFAF-77FDFAECFA25}"/>
              </a:ext>
            </a:extLst>
          </p:cNvPr>
          <p:cNvGrpSpPr/>
          <p:nvPr/>
        </p:nvGrpSpPr>
        <p:grpSpPr>
          <a:xfrm>
            <a:off x="0" y="-65836"/>
            <a:ext cx="12314583" cy="935773"/>
            <a:chOff x="-61293" y="-79834"/>
            <a:chExt cx="12314583" cy="935773"/>
          </a:xfrm>
        </p:grpSpPr>
        <p:sp>
          <p:nvSpPr>
            <p:cNvPr id="7" name="Rectangle: Single Corner Rounded 6">
              <a:extLst>
                <a:ext uri="{FF2B5EF4-FFF2-40B4-BE49-F238E27FC236}">
                  <a16:creationId xmlns:a16="http://schemas.microsoft.com/office/drawing/2014/main" id="{D045A556-BEE8-FD62-62A2-87D4B5E29503}"/>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a:t>
              </a:r>
            </a:p>
          </p:txBody>
        </p:sp>
        <p:pic>
          <p:nvPicPr>
            <p:cNvPr id="8" name="Picture 7" descr="A blue and white logo&#10;&#10;Description automatically generated">
              <a:extLst>
                <a:ext uri="{FF2B5EF4-FFF2-40B4-BE49-F238E27FC236}">
                  <a16:creationId xmlns:a16="http://schemas.microsoft.com/office/drawing/2014/main" id="{23DB8F6E-CCDA-0F1E-51CF-E1729E922D1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9" name="Group 8">
              <a:extLst>
                <a:ext uri="{FF2B5EF4-FFF2-40B4-BE49-F238E27FC236}">
                  <a16:creationId xmlns:a16="http://schemas.microsoft.com/office/drawing/2014/main" id="{34E1F7C7-E388-9AD3-1613-4DE4E30A3064}"/>
                </a:ext>
              </a:extLst>
            </p:cNvPr>
            <p:cNvGrpSpPr/>
            <p:nvPr/>
          </p:nvGrpSpPr>
          <p:grpSpPr>
            <a:xfrm>
              <a:off x="9673823" y="89919"/>
              <a:ext cx="927480" cy="596266"/>
              <a:chOff x="9279863" y="345262"/>
              <a:chExt cx="927480" cy="596266"/>
            </a:xfrm>
          </p:grpSpPr>
          <p:sp>
            <p:nvSpPr>
              <p:cNvPr id="10" name="Flowchart: Connector 9">
                <a:extLst>
                  <a:ext uri="{FF2B5EF4-FFF2-40B4-BE49-F238E27FC236}">
                    <a16:creationId xmlns:a16="http://schemas.microsoft.com/office/drawing/2014/main" id="{F8CF39C7-D2D9-D3AA-E1A5-50F7BDC76FD0}"/>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Pentagon 10">
                <a:extLst>
                  <a:ext uri="{FF2B5EF4-FFF2-40B4-BE49-F238E27FC236}">
                    <a16:creationId xmlns:a16="http://schemas.microsoft.com/office/drawing/2014/main" id="{37B33DEA-7ED7-AC27-5703-E7998ED9574E}"/>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2" name="Title 1">
            <a:extLst>
              <a:ext uri="{FF2B5EF4-FFF2-40B4-BE49-F238E27FC236}">
                <a16:creationId xmlns:a16="http://schemas.microsoft.com/office/drawing/2014/main" id="{0A76325F-1F17-28D6-AEA3-C9A968B0CCF5}"/>
              </a:ext>
            </a:extLst>
          </p:cNvPr>
          <p:cNvSpPr>
            <a:spLocks noGrp="1"/>
          </p:cNvSpPr>
          <p:nvPr>
            <p:ph type="title"/>
          </p:nvPr>
        </p:nvSpPr>
        <p:spPr>
          <a:xfrm>
            <a:off x="684088" y="-260733"/>
            <a:ext cx="10515600" cy="1325563"/>
          </a:xfrm>
        </p:spPr>
        <p:txBody>
          <a:bodyPr/>
          <a:lstStyle/>
          <a:p>
            <a:r>
              <a:rPr lang="en-GB" dirty="0"/>
              <a:t>Knowledge is Power</a:t>
            </a:r>
          </a:p>
        </p:txBody>
      </p:sp>
      <p:pic>
        <p:nvPicPr>
          <p:cNvPr id="14" name="Picture 13">
            <a:extLst>
              <a:ext uri="{FF2B5EF4-FFF2-40B4-BE49-F238E27FC236}">
                <a16:creationId xmlns:a16="http://schemas.microsoft.com/office/drawing/2014/main" id="{40C6B83E-BD9A-614A-F32D-213A085D9DF2}"/>
              </a:ext>
            </a:extLst>
          </p:cNvPr>
          <p:cNvPicPr>
            <a:picLocks noChangeAspect="1"/>
          </p:cNvPicPr>
          <p:nvPr/>
        </p:nvPicPr>
        <p:blipFill>
          <a:blip r:embed="rId4"/>
          <a:stretch>
            <a:fillRect/>
          </a:stretch>
        </p:blipFill>
        <p:spPr>
          <a:xfrm>
            <a:off x="684088" y="1259727"/>
            <a:ext cx="8347096" cy="4799152"/>
          </a:xfrm>
          <a:prstGeom prst="rect">
            <a:avLst/>
          </a:prstGeom>
        </p:spPr>
      </p:pic>
      <p:sp>
        <p:nvSpPr>
          <p:cNvPr id="15" name="Arrow: Right 14">
            <a:extLst>
              <a:ext uri="{FF2B5EF4-FFF2-40B4-BE49-F238E27FC236}">
                <a16:creationId xmlns:a16="http://schemas.microsoft.com/office/drawing/2014/main" id="{6F1ACF12-D235-3165-FCF7-EABF1ADB306E}"/>
              </a:ext>
            </a:extLst>
          </p:cNvPr>
          <p:cNvSpPr/>
          <p:nvPr/>
        </p:nvSpPr>
        <p:spPr>
          <a:xfrm>
            <a:off x="2415209" y="3782349"/>
            <a:ext cx="978408" cy="292694"/>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3E45096-126A-008C-CAC2-E98BF41C3500}"/>
              </a:ext>
            </a:extLst>
          </p:cNvPr>
          <p:cNvSpPr txBox="1"/>
          <p:nvPr/>
        </p:nvSpPr>
        <p:spPr>
          <a:xfrm>
            <a:off x="4942232" y="6239591"/>
            <a:ext cx="6167230" cy="369332"/>
          </a:xfrm>
          <a:prstGeom prst="rect">
            <a:avLst/>
          </a:prstGeom>
          <a:noFill/>
        </p:spPr>
        <p:txBody>
          <a:bodyPr wrap="square">
            <a:spAutoFit/>
          </a:bodyPr>
          <a:lstStyle/>
          <a:p>
            <a:r>
              <a:rPr lang="en-GB"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5"/>
              </a:rPr>
              <a:t>..\2023 WOSCN - Prehab Final (3).pdf</a:t>
            </a:r>
            <a:endParaRPr lang="en-GB" dirty="0"/>
          </a:p>
        </p:txBody>
      </p:sp>
    </p:spTree>
    <p:extLst>
      <p:ext uri="{BB962C8B-B14F-4D97-AF65-F5344CB8AC3E}">
        <p14:creationId xmlns:p14="http://schemas.microsoft.com/office/powerpoint/2010/main" val="3667950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eedlings growing in a garden with sunlight">
            <a:extLst>
              <a:ext uri="{FF2B5EF4-FFF2-40B4-BE49-F238E27FC236}">
                <a16:creationId xmlns:a16="http://schemas.microsoft.com/office/drawing/2014/main" id="{CDD89EC2-5C5C-90DC-2518-BE6BF205269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 r="722"/>
          <a:stretch/>
        </p:blipFill>
        <p:spPr>
          <a:xfrm>
            <a:off x="2834089" y="1825625"/>
            <a:ext cx="6448134" cy="4351338"/>
          </a:xfrm>
          <a:prstGeom prst="rect">
            <a:avLst/>
          </a:prstGeom>
        </p:spPr>
      </p:pic>
      <p:pic>
        <p:nvPicPr>
          <p:cNvPr id="3" name="Picture 2" descr="A diagram of a plant growing from seed to seed&#10;&#10;AI-generated content may be incorrect.">
            <a:extLst>
              <a:ext uri="{FF2B5EF4-FFF2-40B4-BE49-F238E27FC236}">
                <a16:creationId xmlns:a16="http://schemas.microsoft.com/office/drawing/2014/main" id="{2D706369-DE9D-9E03-E6BF-F8DC5EC38C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21960" y="1548916"/>
            <a:ext cx="6960263" cy="4628047"/>
          </a:xfrm>
          <a:prstGeom prst="rect">
            <a:avLst/>
          </a:prstGeom>
          <a:noFill/>
          <a:ln>
            <a:noFill/>
          </a:ln>
        </p:spPr>
      </p:pic>
      <p:grpSp>
        <p:nvGrpSpPr>
          <p:cNvPr id="6" name="Group 5">
            <a:extLst>
              <a:ext uri="{FF2B5EF4-FFF2-40B4-BE49-F238E27FC236}">
                <a16:creationId xmlns:a16="http://schemas.microsoft.com/office/drawing/2014/main" id="{A9920096-6D15-91A1-91E8-87269F0A58BB}"/>
              </a:ext>
            </a:extLst>
          </p:cNvPr>
          <p:cNvGrpSpPr/>
          <p:nvPr/>
        </p:nvGrpSpPr>
        <p:grpSpPr>
          <a:xfrm>
            <a:off x="0" y="-65836"/>
            <a:ext cx="12314583" cy="935773"/>
            <a:chOff x="-61293" y="-79834"/>
            <a:chExt cx="12314583" cy="935773"/>
          </a:xfrm>
        </p:grpSpPr>
        <p:sp>
          <p:nvSpPr>
            <p:cNvPr id="7" name="Rectangle: Single Corner Rounded 6">
              <a:extLst>
                <a:ext uri="{FF2B5EF4-FFF2-40B4-BE49-F238E27FC236}">
                  <a16:creationId xmlns:a16="http://schemas.microsoft.com/office/drawing/2014/main" id="{35C158BA-9A79-8632-8941-A2B238B590DE}"/>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a:t>
              </a:r>
            </a:p>
          </p:txBody>
        </p:sp>
        <p:pic>
          <p:nvPicPr>
            <p:cNvPr id="8" name="Picture 7" descr="A blue and white logo&#10;&#10;Description automatically generated">
              <a:extLst>
                <a:ext uri="{FF2B5EF4-FFF2-40B4-BE49-F238E27FC236}">
                  <a16:creationId xmlns:a16="http://schemas.microsoft.com/office/drawing/2014/main" id="{D4C58A90-6684-E8FC-A590-694E2E404CB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9" name="Group 8">
              <a:extLst>
                <a:ext uri="{FF2B5EF4-FFF2-40B4-BE49-F238E27FC236}">
                  <a16:creationId xmlns:a16="http://schemas.microsoft.com/office/drawing/2014/main" id="{136C8CF7-3240-470F-A7B7-5BE7E5712181}"/>
                </a:ext>
              </a:extLst>
            </p:cNvPr>
            <p:cNvGrpSpPr/>
            <p:nvPr/>
          </p:nvGrpSpPr>
          <p:grpSpPr>
            <a:xfrm>
              <a:off x="9673823" y="89919"/>
              <a:ext cx="927480" cy="596266"/>
              <a:chOff x="9279863" y="345262"/>
              <a:chExt cx="927480" cy="596266"/>
            </a:xfrm>
          </p:grpSpPr>
          <p:sp>
            <p:nvSpPr>
              <p:cNvPr id="10" name="Flowchart: Connector 9">
                <a:extLst>
                  <a:ext uri="{FF2B5EF4-FFF2-40B4-BE49-F238E27FC236}">
                    <a16:creationId xmlns:a16="http://schemas.microsoft.com/office/drawing/2014/main" id="{602E27DC-BB7E-3945-4F2F-B18C65AD0626}"/>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Pentagon 10">
                <a:extLst>
                  <a:ext uri="{FF2B5EF4-FFF2-40B4-BE49-F238E27FC236}">
                    <a16:creationId xmlns:a16="http://schemas.microsoft.com/office/drawing/2014/main" id="{A51230AE-001F-C53C-F4EE-9D5E3789FD85}"/>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2" name="Title 1">
            <a:extLst>
              <a:ext uri="{FF2B5EF4-FFF2-40B4-BE49-F238E27FC236}">
                <a16:creationId xmlns:a16="http://schemas.microsoft.com/office/drawing/2014/main" id="{D5C7FE90-E43C-97FF-A1A9-BDF60DA997E7}"/>
              </a:ext>
            </a:extLst>
          </p:cNvPr>
          <p:cNvSpPr>
            <a:spLocks noGrp="1"/>
          </p:cNvSpPr>
          <p:nvPr>
            <p:ph type="title"/>
          </p:nvPr>
        </p:nvSpPr>
        <p:spPr>
          <a:xfrm>
            <a:off x="684088" y="-260733"/>
            <a:ext cx="10515600" cy="1325563"/>
          </a:xfrm>
        </p:spPr>
        <p:txBody>
          <a:bodyPr/>
          <a:lstStyle/>
          <a:p>
            <a:r>
              <a:rPr lang="en-GB" dirty="0"/>
              <a:t>Planting a seed </a:t>
            </a:r>
          </a:p>
        </p:txBody>
      </p:sp>
    </p:spTree>
    <p:extLst>
      <p:ext uri="{BB962C8B-B14F-4D97-AF65-F5344CB8AC3E}">
        <p14:creationId xmlns:p14="http://schemas.microsoft.com/office/powerpoint/2010/main" val="778530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28A6F-4D2A-730C-1125-86271495681C}"/>
            </a:ext>
          </a:extLst>
        </p:cNvPr>
        <p:cNvGrpSpPr/>
        <p:nvPr/>
      </p:nvGrpSpPr>
      <p:grpSpPr>
        <a:xfrm>
          <a:off x="0" y="0"/>
          <a:ext cx="0" cy="0"/>
          <a:chOff x="0" y="0"/>
          <a:chExt cx="0" cy="0"/>
        </a:xfrm>
      </p:grpSpPr>
      <p:sp>
        <p:nvSpPr>
          <p:cNvPr id="14" name="Down Arrow 13">
            <a:extLst>
              <a:ext uri="{FF2B5EF4-FFF2-40B4-BE49-F238E27FC236}">
                <a16:creationId xmlns:a16="http://schemas.microsoft.com/office/drawing/2014/main" id="{850B84D2-6EBA-53E3-39E9-34438774C466}"/>
              </a:ext>
            </a:extLst>
          </p:cNvPr>
          <p:cNvSpPr/>
          <p:nvPr/>
        </p:nvSpPr>
        <p:spPr>
          <a:xfrm rot="16200000">
            <a:off x="6363375" y="3819420"/>
            <a:ext cx="424341" cy="4092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grpSp>
        <p:nvGrpSpPr>
          <p:cNvPr id="37" name="Group 36">
            <a:extLst>
              <a:ext uri="{FF2B5EF4-FFF2-40B4-BE49-F238E27FC236}">
                <a16:creationId xmlns:a16="http://schemas.microsoft.com/office/drawing/2014/main" id="{AEAED3B3-90ED-EC59-284C-E94EB98CF3BD}"/>
              </a:ext>
            </a:extLst>
          </p:cNvPr>
          <p:cNvGrpSpPr/>
          <p:nvPr/>
        </p:nvGrpSpPr>
        <p:grpSpPr>
          <a:xfrm>
            <a:off x="5406328" y="2733444"/>
            <a:ext cx="956049" cy="1786438"/>
            <a:chOff x="5406328" y="2733444"/>
            <a:chExt cx="956049" cy="1786438"/>
          </a:xfrm>
        </p:grpSpPr>
        <p:sp>
          <p:nvSpPr>
            <p:cNvPr id="66" name="Down Arrow 65">
              <a:extLst>
                <a:ext uri="{FF2B5EF4-FFF2-40B4-BE49-F238E27FC236}">
                  <a16:creationId xmlns:a16="http://schemas.microsoft.com/office/drawing/2014/main" id="{8D984A18-A454-60CA-16EC-481F96F00D6E}"/>
                </a:ext>
              </a:extLst>
            </p:cNvPr>
            <p:cNvSpPr/>
            <p:nvPr/>
          </p:nvSpPr>
          <p:spPr>
            <a:xfrm rot="10800000">
              <a:off x="5769225" y="2733444"/>
              <a:ext cx="446174" cy="914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40" name="Rounded Rectangle 39">
              <a:extLst>
                <a:ext uri="{FF2B5EF4-FFF2-40B4-BE49-F238E27FC236}">
                  <a16:creationId xmlns:a16="http://schemas.microsoft.com/office/drawing/2014/main" id="{0E7A7FA5-1092-AE2B-1400-6777E46C78D2}"/>
                </a:ext>
              </a:extLst>
            </p:cNvPr>
            <p:cNvSpPr/>
            <p:nvPr/>
          </p:nvSpPr>
          <p:spPr>
            <a:xfrm>
              <a:off x="5406328" y="3635718"/>
              <a:ext cx="956049" cy="88416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prstClr val="black"/>
                  </a:solidFill>
                </a:rPr>
                <a:t>MDT</a:t>
              </a:r>
            </a:p>
            <a:p>
              <a:pPr algn="ctr">
                <a:defRPr/>
              </a:pPr>
              <a:r>
                <a:rPr lang="en-GB" dirty="0">
                  <a:solidFill>
                    <a:prstClr val="black"/>
                  </a:solidFill>
                </a:rPr>
                <a:t> Meets</a:t>
              </a:r>
            </a:p>
            <a:p>
              <a:pPr algn="ctr">
                <a:defRPr/>
              </a:pPr>
              <a:endParaRPr lang="en-GB" dirty="0">
                <a:solidFill>
                  <a:prstClr val="black"/>
                </a:solidFill>
              </a:endParaRPr>
            </a:p>
          </p:txBody>
        </p:sp>
      </p:grpSp>
      <p:grpSp>
        <p:nvGrpSpPr>
          <p:cNvPr id="21" name="Group 20">
            <a:extLst>
              <a:ext uri="{FF2B5EF4-FFF2-40B4-BE49-F238E27FC236}">
                <a16:creationId xmlns:a16="http://schemas.microsoft.com/office/drawing/2014/main" id="{EDA66F39-DB00-4C5F-55A9-7DFFBF6C3D0B}"/>
              </a:ext>
            </a:extLst>
          </p:cNvPr>
          <p:cNvGrpSpPr/>
          <p:nvPr/>
        </p:nvGrpSpPr>
        <p:grpSpPr>
          <a:xfrm>
            <a:off x="222056" y="3103600"/>
            <a:ext cx="1222375" cy="1595438"/>
            <a:chOff x="206375" y="2492375"/>
            <a:chExt cx="1222375" cy="1595438"/>
          </a:xfrm>
        </p:grpSpPr>
        <p:sp>
          <p:nvSpPr>
            <p:cNvPr id="11" name="Down Arrow 10">
              <a:extLst>
                <a:ext uri="{FF2B5EF4-FFF2-40B4-BE49-F238E27FC236}">
                  <a16:creationId xmlns:a16="http://schemas.microsoft.com/office/drawing/2014/main" id="{BFDFEEB8-0455-AFB6-E954-470BE2AE3662}"/>
                </a:ext>
              </a:extLst>
            </p:cNvPr>
            <p:cNvSpPr/>
            <p:nvPr/>
          </p:nvSpPr>
          <p:spPr>
            <a:xfrm rot="16200000">
              <a:off x="1069181" y="3067844"/>
              <a:ext cx="407988"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42" name="Rounded Rectangle 41">
              <a:extLst>
                <a:ext uri="{FF2B5EF4-FFF2-40B4-BE49-F238E27FC236}">
                  <a16:creationId xmlns:a16="http://schemas.microsoft.com/office/drawing/2014/main" id="{ECBC5762-F587-11AE-B740-D7410E86BE67}"/>
                </a:ext>
              </a:extLst>
            </p:cNvPr>
            <p:cNvSpPr/>
            <p:nvPr/>
          </p:nvSpPr>
          <p:spPr>
            <a:xfrm>
              <a:off x="206375" y="2492375"/>
              <a:ext cx="914400" cy="159543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600" dirty="0">
                  <a:solidFill>
                    <a:prstClr val="black"/>
                  </a:solidFill>
                </a:rPr>
                <a:t>GP referral</a:t>
              </a:r>
            </a:p>
            <a:p>
              <a:pPr>
                <a:defRPr/>
              </a:pPr>
              <a:r>
                <a:rPr lang="en-GB" sz="1600" dirty="0">
                  <a:solidFill>
                    <a:prstClr val="black"/>
                  </a:solidFill>
                </a:rPr>
                <a:t>Poo test</a:t>
              </a:r>
            </a:p>
          </p:txBody>
        </p:sp>
      </p:grpSp>
      <p:sp>
        <p:nvSpPr>
          <p:cNvPr id="43" name="Oval 42">
            <a:extLst>
              <a:ext uri="{FF2B5EF4-FFF2-40B4-BE49-F238E27FC236}">
                <a16:creationId xmlns:a16="http://schemas.microsoft.com/office/drawing/2014/main" id="{3E57220C-9600-9810-EB9C-A70CFC41C89A}"/>
              </a:ext>
            </a:extLst>
          </p:cNvPr>
          <p:cNvSpPr/>
          <p:nvPr/>
        </p:nvSpPr>
        <p:spPr>
          <a:xfrm>
            <a:off x="2551605" y="2004027"/>
            <a:ext cx="1317625" cy="85725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400" dirty="0">
                <a:solidFill>
                  <a:prstClr val="black"/>
                </a:solidFill>
              </a:rPr>
              <a:t>All clear</a:t>
            </a:r>
          </a:p>
          <a:p>
            <a:pPr algn="ctr" eaLnBrk="1" fontAlgn="auto" hangingPunct="1">
              <a:spcBef>
                <a:spcPts val="0"/>
              </a:spcBef>
              <a:spcAft>
                <a:spcPts val="0"/>
              </a:spcAft>
              <a:defRPr/>
            </a:pPr>
            <a:endParaRPr lang="en-GB" sz="1400" dirty="0">
              <a:solidFill>
                <a:prstClr val="black"/>
              </a:solidFill>
            </a:endParaRPr>
          </a:p>
        </p:txBody>
      </p:sp>
      <p:grpSp>
        <p:nvGrpSpPr>
          <p:cNvPr id="22" name="Group 21">
            <a:extLst>
              <a:ext uri="{FF2B5EF4-FFF2-40B4-BE49-F238E27FC236}">
                <a16:creationId xmlns:a16="http://schemas.microsoft.com/office/drawing/2014/main" id="{B383FBE3-866A-E209-630C-ED4FAB3264EB}"/>
              </a:ext>
            </a:extLst>
          </p:cNvPr>
          <p:cNvGrpSpPr/>
          <p:nvPr/>
        </p:nvGrpSpPr>
        <p:grpSpPr>
          <a:xfrm>
            <a:off x="2646468" y="2838778"/>
            <a:ext cx="1362492" cy="1922775"/>
            <a:chOff x="1662895" y="2173510"/>
            <a:chExt cx="1362492" cy="1922775"/>
          </a:xfrm>
        </p:grpSpPr>
        <p:sp>
          <p:nvSpPr>
            <p:cNvPr id="9" name="Right Arrow 8">
              <a:extLst>
                <a:ext uri="{FF2B5EF4-FFF2-40B4-BE49-F238E27FC236}">
                  <a16:creationId xmlns:a16="http://schemas.microsoft.com/office/drawing/2014/main" id="{0BE8FB4D-0677-6B06-A9A1-82794719333A}"/>
                </a:ext>
              </a:extLst>
            </p:cNvPr>
            <p:cNvSpPr/>
            <p:nvPr/>
          </p:nvSpPr>
          <p:spPr>
            <a:xfrm>
              <a:off x="2650737" y="3022551"/>
              <a:ext cx="374650" cy="4079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41" name="Rounded Rectangle 40">
              <a:extLst>
                <a:ext uri="{FF2B5EF4-FFF2-40B4-BE49-F238E27FC236}">
                  <a16:creationId xmlns:a16="http://schemas.microsoft.com/office/drawing/2014/main" id="{0AF06F31-611A-CD87-FFA1-41C2BBC4DF91}"/>
                </a:ext>
              </a:extLst>
            </p:cNvPr>
            <p:cNvSpPr/>
            <p:nvPr/>
          </p:nvSpPr>
          <p:spPr>
            <a:xfrm>
              <a:off x="1662895" y="2500847"/>
              <a:ext cx="982672" cy="159543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600" dirty="0" err="1">
                  <a:solidFill>
                    <a:prstClr val="black"/>
                  </a:solidFill>
                </a:rPr>
                <a:t>Colono</a:t>
              </a:r>
              <a:endParaRPr lang="en-GB" sz="1600" dirty="0">
                <a:solidFill>
                  <a:prstClr val="black"/>
                </a:solidFill>
              </a:endParaRPr>
            </a:p>
            <a:p>
              <a:pPr eaLnBrk="1" fontAlgn="auto" hangingPunct="1">
                <a:spcBef>
                  <a:spcPts val="0"/>
                </a:spcBef>
                <a:spcAft>
                  <a:spcPts val="0"/>
                </a:spcAft>
                <a:defRPr/>
              </a:pPr>
              <a:r>
                <a:rPr lang="en-GB" sz="1600" dirty="0" err="1">
                  <a:solidFill>
                    <a:prstClr val="black"/>
                  </a:solidFill>
                </a:rPr>
                <a:t>scopy</a:t>
              </a:r>
              <a:endParaRPr lang="en-GB" sz="1600" dirty="0">
                <a:solidFill>
                  <a:prstClr val="black"/>
                </a:solidFill>
              </a:endParaRPr>
            </a:p>
            <a:p>
              <a:pPr algn="ctr">
                <a:defRPr/>
              </a:pPr>
              <a:endParaRPr lang="en-GB" dirty="0">
                <a:solidFill>
                  <a:prstClr val="white"/>
                </a:solidFill>
              </a:endParaRPr>
            </a:p>
          </p:txBody>
        </p:sp>
        <p:sp>
          <p:nvSpPr>
            <p:cNvPr id="45" name="Down Arrow 44">
              <a:extLst>
                <a:ext uri="{FF2B5EF4-FFF2-40B4-BE49-F238E27FC236}">
                  <a16:creationId xmlns:a16="http://schemas.microsoft.com/office/drawing/2014/main" id="{4A0D64D9-0A8A-0B21-5451-145FB830EA38}"/>
                </a:ext>
              </a:extLst>
            </p:cNvPr>
            <p:cNvSpPr/>
            <p:nvPr/>
          </p:nvSpPr>
          <p:spPr>
            <a:xfrm rot="10800000">
              <a:off x="1970505" y="2173510"/>
              <a:ext cx="407988"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grpSp>
      <p:grpSp>
        <p:nvGrpSpPr>
          <p:cNvPr id="23" name="Group 22">
            <a:extLst>
              <a:ext uri="{FF2B5EF4-FFF2-40B4-BE49-F238E27FC236}">
                <a16:creationId xmlns:a16="http://schemas.microsoft.com/office/drawing/2014/main" id="{75393E22-0D1D-61BD-EFDB-D1D061F6A483}"/>
              </a:ext>
            </a:extLst>
          </p:cNvPr>
          <p:cNvGrpSpPr/>
          <p:nvPr/>
        </p:nvGrpSpPr>
        <p:grpSpPr>
          <a:xfrm>
            <a:off x="1490232" y="3430424"/>
            <a:ext cx="1084674" cy="914400"/>
            <a:chOff x="3114429" y="2810213"/>
            <a:chExt cx="1084674" cy="914400"/>
          </a:xfrm>
        </p:grpSpPr>
        <p:sp>
          <p:nvSpPr>
            <p:cNvPr id="49" name="Down Arrow 48">
              <a:extLst>
                <a:ext uri="{FF2B5EF4-FFF2-40B4-BE49-F238E27FC236}">
                  <a16:creationId xmlns:a16="http://schemas.microsoft.com/office/drawing/2014/main" id="{B8FDB3B9-E1E7-8473-9703-7FE033A30A5A}"/>
                </a:ext>
              </a:extLst>
            </p:cNvPr>
            <p:cNvSpPr/>
            <p:nvPr/>
          </p:nvSpPr>
          <p:spPr>
            <a:xfrm rot="16200000">
              <a:off x="3839534" y="3042755"/>
              <a:ext cx="407987"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46" name="Rounded Rectangle 45">
              <a:extLst>
                <a:ext uri="{FF2B5EF4-FFF2-40B4-BE49-F238E27FC236}">
                  <a16:creationId xmlns:a16="http://schemas.microsoft.com/office/drawing/2014/main" id="{F89C6082-1059-3E10-7242-A92E51EDB4A6}"/>
                </a:ext>
              </a:extLst>
            </p:cNvPr>
            <p:cNvSpPr/>
            <p:nvPr/>
          </p:nvSpPr>
          <p:spPr>
            <a:xfrm>
              <a:off x="3114429" y="2810213"/>
              <a:ext cx="801740" cy="914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dirty="0" err="1">
                  <a:solidFill>
                    <a:prstClr val="black"/>
                  </a:solidFill>
                </a:rPr>
                <a:t>USoC</a:t>
              </a:r>
              <a:endParaRPr lang="en-GB" sz="1600" dirty="0">
                <a:solidFill>
                  <a:prstClr val="black"/>
                </a:solidFill>
              </a:endParaRPr>
            </a:p>
          </p:txBody>
        </p:sp>
      </p:grpSp>
      <p:grpSp>
        <p:nvGrpSpPr>
          <p:cNvPr id="36" name="Group 35">
            <a:extLst>
              <a:ext uri="{FF2B5EF4-FFF2-40B4-BE49-F238E27FC236}">
                <a16:creationId xmlns:a16="http://schemas.microsoft.com/office/drawing/2014/main" id="{DA9A3FBB-EEEB-B24F-05B9-B037CD911746}"/>
              </a:ext>
            </a:extLst>
          </p:cNvPr>
          <p:cNvGrpSpPr/>
          <p:nvPr/>
        </p:nvGrpSpPr>
        <p:grpSpPr>
          <a:xfrm>
            <a:off x="4050198" y="3532833"/>
            <a:ext cx="1301098" cy="1039813"/>
            <a:chOff x="4050198" y="3532833"/>
            <a:chExt cx="1301098" cy="1039813"/>
          </a:xfrm>
        </p:grpSpPr>
        <p:sp>
          <p:nvSpPr>
            <p:cNvPr id="69" name="Down Arrow 68">
              <a:extLst>
                <a:ext uri="{FF2B5EF4-FFF2-40B4-BE49-F238E27FC236}">
                  <a16:creationId xmlns:a16="http://schemas.microsoft.com/office/drawing/2014/main" id="{3590F43F-DBE2-A524-AFE1-F67DFA853A6C}"/>
                </a:ext>
              </a:extLst>
            </p:cNvPr>
            <p:cNvSpPr/>
            <p:nvPr/>
          </p:nvSpPr>
          <p:spPr>
            <a:xfrm rot="16200000">
              <a:off x="4992521" y="3840074"/>
              <a:ext cx="406400"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51" name="Rounded Rectangle 50">
              <a:extLst>
                <a:ext uri="{FF2B5EF4-FFF2-40B4-BE49-F238E27FC236}">
                  <a16:creationId xmlns:a16="http://schemas.microsoft.com/office/drawing/2014/main" id="{117D02C2-6B9C-78B9-DDBB-8CE8B2954747}"/>
                </a:ext>
              </a:extLst>
            </p:cNvPr>
            <p:cNvSpPr/>
            <p:nvPr/>
          </p:nvSpPr>
          <p:spPr>
            <a:xfrm>
              <a:off x="4050198" y="3532833"/>
              <a:ext cx="982672" cy="103981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400" dirty="0">
                  <a:solidFill>
                    <a:prstClr val="black"/>
                  </a:solidFill>
                </a:rPr>
                <a:t>CT SCAN</a:t>
              </a:r>
            </a:p>
            <a:p>
              <a:pPr eaLnBrk="1" fontAlgn="auto" hangingPunct="1">
                <a:spcBef>
                  <a:spcPts val="0"/>
                </a:spcBef>
                <a:spcAft>
                  <a:spcPts val="0"/>
                </a:spcAft>
                <a:defRPr/>
              </a:pPr>
              <a:r>
                <a:rPr lang="en-GB" sz="1400" dirty="0">
                  <a:solidFill>
                    <a:prstClr val="black"/>
                  </a:solidFill>
                </a:rPr>
                <a:t>MRI</a:t>
              </a:r>
            </a:p>
          </p:txBody>
        </p:sp>
      </p:grpSp>
      <p:grpSp>
        <p:nvGrpSpPr>
          <p:cNvPr id="27" name="Group 26">
            <a:extLst>
              <a:ext uri="{FF2B5EF4-FFF2-40B4-BE49-F238E27FC236}">
                <a16:creationId xmlns:a16="http://schemas.microsoft.com/office/drawing/2014/main" id="{A5DB66C2-DAE8-D15F-ACA2-5786202EB64D}"/>
              </a:ext>
            </a:extLst>
          </p:cNvPr>
          <p:cNvGrpSpPr/>
          <p:nvPr/>
        </p:nvGrpSpPr>
        <p:grpSpPr>
          <a:xfrm>
            <a:off x="11348549" y="3413792"/>
            <a:ext cx="801740" cy="1249691"/>
            <a:chOff x="9193724" y="2506075"/>
            <a:chExt cx="914400" cy="1249691"/>
          </a:xfrm>
        </p:grpSpPr>
        <p:sp>
          <p:nvSpPr>
            <p:cNvPr id="87" name="Down Arrow 86">
              <a:extLst>
                <a:ext uri="{FF2B5EF4-FFF2-40B4-BE49-F238E27FC236}">
                  <a16:creationId xmlns:a16="http://schemas.microsoft.com/office/drawing/2014/main" id="{5C4C7D9F-88A5-069D-4E5F-C7EAA60FB87A}"/>
                </a:ext>
              </a:extLst>
            </p:cNvPr>
            <p:cNvSpPr/>
            <p:nvPr/>
          </p:nvSpPr>
          <p:spPr>
            <a:xfrm rot="10800000">
              <a:off x="9458951" y="2506075"/>
              <a:ext cx="407988"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58" name="Rounded Rectangle 57">
              <a:extLst>
                <a:ext uri="{FF2B5EF4-FFF2-40B4-BE49-F238E27FC236}">
                  <a16:creationId xmlns:a16="http://schemas.microsoft.com/office/drawing/2014/main" id="{C489132B-0777-7F6F-8311-EA0F904FE4CA}"/>
                </a:ext>
              </a:extLst>
            </p:cNvPr>
            <p:cNvSpPr/>
            <p:nvPr/>
          </p:nvSpPr>
          <p:spPr>
            <a:xfrm>
              <a:off x="9193724" y="2841366"/>
              <a:ext cx="914400" cy="914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200" dirty="0">
                  <a:solidFill>
                    <a:prstClr val="black"/>
                  </a:solidFill>
                </a:rPr>
                <a:t>Chemo</a:t>
              </a:r>
            </a:p>
          </p:txBody>
        </p:sp>
      </p:grpSp>
      <p:sp>
        <p:nvSpPr>
          <p:cNvPr id="59" name="Rounded Rectangle 58">
            <a:extLst>
              <a:ext uri="{FF2B5EF4-FFF2-40B4-BE49-F238E27FC236}">
                <a16:creationId xmlns:a16="http://schemas.microsoft.com/office/drawing/2014/main" id="{DF1612BE-4C7E-39C4-2357-29E7BF911D14}"/>
              </a:ext>
            </a:extLst>
          </p:cNvPr>
          <p:cNvSpPr/>
          <p:nvPr/>
        </p:nvSpPr>
        <p:spPr>
          <a:xfrm>
            <a:off x="11131817" y="1601917"/>
            <a:ext cx="982672" cy="146188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600" dirty="0">
                <a:solidFill>
                  <a:prstClr val="black"/>
                </a:solidFill>
              </a:rPr>
              <a:t>Bloods every 6 months for 3 or 5 years</a:t>
            </a:r>
          </a:p>
        </p:txBody>
      </p:sp>
      <p:grpSp>
        <p:nvGrpSpPr>
          <p:cNvPr id="25" name="Group 24">
            <a:extLst>
              <a:ext uri="{FF2B5EF4-FFF2-40B4-BE49-F238E27FC236}">
                <a16:creationId xmlns:a16="http://schemas.microsoft.com/office/drawing/2014/main" id="{E85D0D19-949F-ED24-9362-0C71CBF64126}"/>
              </a:ext>
            </a:extLst>
          </p:cNvPr>
          <p:cNvGrpSpPr/>
          <p:nvPr/>
        </p:nvGrpSpPr>
        <p:grpSpPr>
          <a:xfrm>
            <a:off x="4192587" y="1678236"/>
            <a:ext cx="2483462" cy="946185"/>
            <a:chOff x="4328290" y="866879"/>
            <a:chExt cx="2483462" cy="946185"/>
          </a:xfrm>
        </p:grpSpPr>
        <p:sp>
          <p:nvSpPr>
            <p:cNvPr id="78" name="Rounded Rectangle 77">
              <a:extLst>
                <a:ext uri="{FF2B5EF4-FFF2-40B4-BE49-F238E27FC236}">
                  <a16:creationId xmlns:a16="http://schemas.microsoft.com/office/drawing/2014/main" id="{06A40115-1A26-C1C1-5C94-15E53A88C924}"/>
                </a:ext>
              </a:extLst>
            </p:cNvPr>
            <p:cNvSpPr/>
            <p:nvPr/>
          </p:nvSpPr>
          <p:spPr>
            <a:xfrm>
              <a:off x="4328290" y="866879"/>
              <a:ext cx="959808" cy="84760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200" dirty="0">
                  <a:solidFill>
                    <a:prstClr val="black"/>
                  </a:solidFill>
                </a:rPr>
                <a:t>Stop</a:t>
              </a:r>
            </a:p>
            <a:p>
              <a:pPr eaLnBrk="1" fontAlgn="auto" hangingPunct="1">
                <a:spcBef>
                  <a:spcPts val="0"/>
                </a:spcBef>
                <a:spcAft>
                  <a:spcPts val="0"/>
                </a:spcAft>
                <a:defRPr/>
              </a:pPr>
              <a:r>
                <a:rPr lang="en-GB" sz="1200" dirty="0">
                  <a:solidFill>
                    <a:prstClr val="black"/>
                  </a:solidFill>
                </a:rPr>
                <a:t>Smoking</a:t>
              </a:r>
            </a:p>
            <a:p>
              <a:pPr eaLnBrk="1" fontAlgn="auto" hangingPunct="1">
                <a:spcBef>
                  <a:spcPts val="0"/>
                </a:spcBef>
                <a:spcAft>
                  <a:spcPts val="0"/>
                </a:spcAft>
                <a:defRPr/>
              </a:pPr>
              <a:r>
                <a:rPr lang="en-GB" sz="1200" dirty="0">
                  <a:solidFill>
                    <a:prstClr val="black"/>
                  </a:solidFill>
                </a:rPr>
                <a:t>services</a:t>
              </a:r>
            </a:p>
          </p:txBody>
        </p:sp>
        <p:sp>
          <p:nvSpPr>
            <p:cNvPr id="53" name="Down Arrow 52">
              <a:extLst>
                <a:ext uri="{FF2B5EF4-FFF2-40B4-BE49-F238E27FC236}">
                  <a16:creationId xmlns:a16="http://schemas.microsoft.com/office/drawing/2014/main" id="{C213EC8A-B8E9-4A8B-7214-6CC19BE13BFB}"/>
                </a:ext>
              </a:extLst>
            </p:cNvPr>
            <p:cNvSpPr/>
            <p:nvPr/>
          </p:nvSpPr>
          <p:spPr>
            <a:xfrm rot="5400000">
              <a:off x="5291711" y="1141725"/>
              <a:ext cx="407987"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61" name="Rounded Rectangle 60">
              <a:extLst>
                <a:ext uri="{FF2B5EF4-FFF2-40B4-BE49-F238E27FC236}">
                  <a16:creationId xmlns:a16="http://schemas.microsoft.com/office/drawing/2014/main" id="{7574A023-48C2-8859-9A64-EBE5D11A797B}"/>
                </a:ext>
              </a:extLst>
            </p:cNvPr>
            <p:cNvSpPr/>
            <p:nvPr/>
          </p:nvSpPr>
          <p:spPr>
            <a:xfrm>
              <a:off x="5676689" y="898664"/>
              <a:ext cx="1135063" cy="914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200">
                  <a:solidFill>
                    <a:prstClr val="black"/>
                  </a:solidFill>
                </a:rPr>
                <a:t>High Risk</a:t>
              </a:r>
            </a:p>
            <a:p>
              <a:pPr eaLnBrk="1" fontAlgn="auto" hangingPunct="1">
                <a:spcBef>
                  <a:spcPts val="0"/>
                </a:spcBef>
                <a:spcAft>
                  <a:spcPts val="0"/>
                </a:spcAft>
                <a:defRPr/>
              </a:pPr>
              <a:r>
                <a:rPr lang="en-GB" sz="1200">
                  <a:solidFill>
                    <a:prstClr val="black"/>
                  </a:solidFill>
                </a:rPr>
                <a:t>Anaesthetic team</a:t>
              </a:r>
              <a:endParaRPr lang="en-GB" sz="1200" dirty="0">
                <a:solidFill>
                  <a:prstClr val="black"/>
                </a:solidFill>
              </a:endParaRPr>
            </a:p>
          </p:txBody>
        </p:sp>
      </p:grpSp>
      <p:grpSp>
        <p:nvGrpSpPr>
          <p:cNvPr id="26" name="Group 25">
            <a:extLst>
              <a:ext uri="{FF2B5EF4-FFF2-40B4-BE49-F238E27FC236}">
                <a16:creationId xmlns:a16="http://schemas.microsoft.com/office/drawing/2014/main" id="{58DCEF24-C9A7-9150-BF68-357FCC3CE749}"/>
              </a:ext>
            </a:extLst>
          </p:cNvPr>
          <p:cNvGrpSpPr/>
          <p:nvPr/>
        </p:nvGrpSpPr>
        <p:grpSpPr>
          <a:xfrm>
            <a:off x="9036147" y="3703416"/>
            <a:ext cx="1173331" cy="914400"/>
            <a:chOff x="8139450" y="3214202"/>
            <a:chExt cx="1173331" cy="914400"/>
          </a:xfrm>
        </p:grpSpPr>
        <p:sp>
          <p:nvSpPr>
            <p:cNvPr id="47" name="Down Arrow 46">
              <a:extLst>
                <a:ext uri="{FF2B5EF4-FFF2-40B4-BE49-F238E27FC236}">
                  <a16:creationId xmlns:a16="http://schemas.microsoft.com/office/drawing/2014/main" id="{60B954FD-A1BF-9DA7-2383-DDE528F0942A}"/>
                </a:ext>
              </a:extLst>
            </p:cNvPr>
            <p:cNvSpPr/>
            <p:nvPr/>
          </p:nvSpPr>
          <p:spPr>
            <a:xfrm rot="16200000">
              <a:off x="8984782" y="3446831"/>
              <a:ext cx="407987" cy="2480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62" name="Rounded Rectangle 61">
              <a:extLst>
                <a:ext uri="{FF2B5EF4-FFF2-40B4-BE49-F238E27FC236}">
                  <a16:creationId xmlns:a16="http://schemas.microsoft.com/office/drawing/2014/main" id="{4A94233B-AE88-AB92-2633-9CAABD34C780}"/>
                </a:ext>
              </a:extLst>
            </p:cNvPr>
            <p:cNvSpPr/>
            <p:nvPr/>
          </p:nvSpPr>
          <p:spPr>
            <a:xfrm>
              <a:off x="8139450" y="3214202"/>
              <a:ext cx="914400" cy="914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400" dirty="0">
                  <a:solidFill>
                    <a:prstClr val="black"/>
                  </a:solidFill>
                </a:rPr>
                <a:t>Surgery</a:t>
              </a:r>
            </a:p>
            <a:p>
              <a:pPr eaLnBrk="1" fontAlgn="auto" hangingPunct="1">
                <a:spcBef>
                  <a:spcPts val="0"/>
                </a:spcBef>
                <a:spcAft>
                  <a:spcPts val="0"/>
                </a:spcAft>
                <a:defRPr/>
              </a:pPr>
              <a:endParaRPr lang="en-GB" sz="1200" dirty="0">
                <a:solidFill>
                  <a:prstClr val="black"/>
                </a:solidFill>
              </a:endParaRPr>
            </a:p>
          </p:txBody>
        </p:sp>
      </p:grpSp>
      <p:sp>
        <p:nvSpPr>
          <p:cNvPr id="2" name="TextBox 1">
            <a:extLst>
              <a:ext uri="{FF2B5EF4-FFF2-40B4-BE49-F238E27FC236}">
                <a16:creationId xmlns:a16="http://schemas.microsoft.com/office/drawing/2014/main" id="{EB071797-57FC-67C5-9369-7E5D70BF71B1}"/>
              </a:ext>
            </a:extLst>
          </p:cNvPr>
          <p:cNvSpPr txBox="1"/>
          <p:nvPr/>
        </p:nvSpPr>
        <p:spPr>
          <a:xfrm>
            <a:off x="699700" y="3046875"/>
            <a:ext cx="402674" cy="584775"/>
          </a:xfrm>
          <a:prstGeom prst="rect">
            <a:avLst/>
          </a:prstGeom>
          <a:noFill/>
        </p:spPr>
        <p:txBody>
          <a:bodyPr wrap="none" rtlCol="0">
            <a:spAutoFit/>
          </a:bodyPr>
          <a:lstStyle/>
          <a:p>
            <a:r>
              <a:rPr lang="en-GB" sz="3200" b="1" dirty="0">
                <a:solidFill>
                  <a:srgbClr val="C00000"/>
                </a:solidFill>
                <a:latin typeface="Comic Sans MS" panose="030F0702030302020204" pitchFamily="66" charset="0"/>
              </a:rPr>
              <a:t>P</a:t>
            </a:r>
          </a:p>
        </p:txBody>
      </p:sp>
      <p:sp>
        <p:nvSpPr>
          <p:cNvPr id="4" name="TextBox 3">
            <a:extLst>
              <a:ext uri="{FF2B5EF4-FFF2-40B4-BE49-F238E27FC236}">
                <a16:creationId xmlns:a16="http://schemas.microsoft.com/office/drawing/2014/main" id="{8E54FBD3-5F9B-F408-D46E-28A1174FD247}"/>
              </a:ext>
            </a:extLst>
          </p:cNvPr>
          <p:cNvSpPr txBox="1"/>
          <p:nvPr/>
        </p:nvSpPr>
        <p:spPr>
          <a:xfrm>
            <a:off x="3006881" y="3152508"/>
            <a:ext cx="374650" cy="861774"/>
          </a:xfrm>
          <a:prstGeom prst="rect">
            <a:avLst/>
          </a:prstGeom>
          <a:noFill/>
        </p:spPr>
        <p:txBody>
          <a:bodyPr wrap="square">
            <a:spAutoFit/>
          </a:bodyPr>
          <a:lstStyle/>
          <a:p>
            <a:r>
              <a:rPr lang="en-GB" sz="3200" b="1" dirty="0">
                <a:solidFill>
                  <a:srgbClr val="C00000"/>
                </a:solidFill>
                <a:latin typeface="Comic Sans MS" panose="030F0702030302020204" pitchFamily="66" charset="0"/>
              </a:rPr>
              <a:t>P</a:t>
            </a:r>
          </a:p>
          <a:p>
            <a:endParaRPr lang="en-GB" sz="1800" b="1" dirty="0">
              <a:solidFill>
                <a:schemeClr val="accent6">
                  <a:lumMod val="75000"/>
                </a:schemeClr>
              </a:solidFill>
              <a:latin typeface="Comic Sans MS" panose="030F0702030302020204" pitchFamily="66" charset="0"/>
            </a:endParaRPr>
          </a:p>
        </p:txBody>
      </p:sp>
      <p:sp>
        <p:nvSpPr>
          <p:cNvPr id="6" name="TextBox 5">
            <a:extLst>
              <a:ext uri="{FF2B5EF4-FFF2-40B4-BE49-F238E27FC236}">
                <a16:creationId xmlns:a16="http://schemas.microsoft.com/office/drawing/2014/main" id="{A926D5E7-9D14-2C47-7466-2EBDF7A35B6E}"/>
              </a:ext>
            </a:extLst>
          </p:cNvPr>
          <p:cNvSpPr txBox="1"/>
          <p:nvPr/>
        </p:nvSpPr>
        <p:spPr>
          <a:xfrm>
            <a:off x="3051534" y="2387337"/>
            <a:ext cx="526426"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P</a:t>
            </a:r>
          </a:p>
        </p:txBody>
      </p:sp>
      <p:sp>
        <p:nvSpPr>
          <p:cNvPr id="19" name="TextBox 18">
            <a:extLst>
              <a:ext uri="{FF2B5EF4-FFF2-40B4-BE49-F238E27FC236}">
                <a16:creationId xmlns:a16="http://schemas.microsoft.com/office/drawing/2014/main" id="{6B103078-7F0F-5C29-2F5D-3B671464701E}"/>
              </a:ext>
            </a:extLst>
          </p:cNvPr>
          <p:cNvSpPr txBox="1"/>
          <p:nvPr/>
        </p:nvSpPr>
        <p:spPr>
          <a:xfrm>
            <a:off x="6315988" y="2145995"/>
            <a:ext cx="33810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P</a:t>
            </a:r>
          </a:p>
        </p:txBody>
      </p:sp>
      <p:sp>
        <p:nvSpPr>
          <p:cNvPr id="20" name="TextBox 19">
            <a:extLst>
              <a:ext uri="{FF2B5EF4-FFF2-40B4-BE49-F238E27FC236}">
                <a16:creationId xmlns:a16="http://schemas.microsoft.com/office/drawing/2014/main" id="{5CF2F8F6-EFDA-FD2A-883B-6F635B251A26}"/>
              </a:ext>
            </a:extLst>
          </p:cNvPr>
          <p:cNvSpPr txBox="1"/>
          <p:nvPr/>
        </p:nvSpPr>
        <p:spPr>
          <a:xfrm>
            <a:off x="11426544" y="1139729"/>
            <a:ext cx="545744" cy="584775"/>
          </a:xfrm>
          <a:prstGeom prst="rect">
            <a:avLst/>
          </a:prstGeom>
          <a:noFill/>
        </p:spPr>
        <p:txBody>
          <a:bodyPr wrap="square" rtlCol="0">
            <a:spAutoFit/>
          </a:bodyPr>
          <a:lstStyle/>
          <a:p>
            <a:r>
              <a:rPr lang="en-GB" sz="3200" b="1" dirty="0">
                <a:solidFill>
                  <a:srgbClr val="C00000"/>
                </a:solidFill>
                <a:latin typeface="Comic Sans MS" panose="030F0702030302020204" pitchFamily="66" charset="0"/>
              </a:rPr>
              <a:t>R</a:t>
            </a:r>
          </a:p>
        </p:txBody>
      </p:sp>
      <p:sp>
        <p:nvSpPr>
          <p:cNvPr id="29" name="Arrow: Right 28">
            <a:extLst>
              <a:ext uri="{FF2B5EF4-FFF2-40B4-BE49-F238E27FC236}">
                <a16:creationId xmlns:a16="http://schemas.microsoft.com/office/drawing/2014/main" id="{32B07F38-2F34-433B-47FB-DC8CC93A8636}"/>
              </a:ext>
            </a:extLst>
          </p:cNvPr>
          <p:cNvSpPr/>
          <p:nvPr/>
        </p:nvSpPr>
        <p:spPr>
          <a:xfrm>
            <a:off x="206375" y="5252484"/>
            <a:ext cx="8987349" cy="706324"/>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3 months </a:t>
            </a:r>
          </a:p>
        </p:txBody>
      </p:sp>
      <p:grpSp>
        <p:nvGrpSpPr>
          <p:cNvPr id="3" name="Group 2">
            <a:extLst>
              <a:ext uri="{FF2B5EF4-FFF2-40B4-BE49-F238E27FC236}">
                <a16:creationId xmlns:a16="http://schemas.microsoft.com/office/drawing/2014/main" id="{2DB466ED-197D-B8F3-447D-50CA1B60AC21}"/>
              </a:ext>
            </a:extLst>
          </p:cNvPr>
          <p:cNvGrpSpPr/>
          <p:nvPr/>
        </p:nvGrpSpPr>
        <p:grpSpPr>
          <a:xfrm>
            <a:off x="0" y="1710"/>
            <a:ext cx="12314583" cy="935773"/>
            <a:chOff x="-61293" y="-79834"/>
            <a:chExt cx="12314583" cy="935773"/>
          </a:xfrm>
        </p:grpSpPr>
        <p:sp>
          <p:nvSpPr>
            <p:cNvPr id="5" name="Rectangle: Single Corner Rounded 4">
              <a:extLst>
                <a:ext uri="{FF2B5EF4-FFF2-40B4-BE49-F238E27FC236}">
                  <a16:creationId xmlns:a16="http://schemas.microsoft.com/office/drawing/2014/main" id="{FAFC193F-585E-A487-A179-A2C216757058}"/>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Mr. Red’s Pathway</a:t>
              </a:r>
            </a:p>
          </p:txBody>
        </p:sp>
        <p:pic>
          <p:nvPicPr>
            <p:cNvPr id="7" name="Picture 6" descr="A blue and white logo&#10;&#10;Description automatically generated">
              <a:extLst>
                <a:ext uri="{FF2B5EF4-FFF2-40B4-BE49-F238E27FC236}">
                  <a16:creationId xmlns:a16="http://schemas.microsoft.com/office/drawing/2014/main" id="{99E1AE11-9118-4523-5138-26F1A7B88C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8" name="Group 7">
              <a:extLst>
                <a:ext uri="{FF2B5EF4-FFF2-40B4-BE49-F238E27FC236}">
                  <a16:creationId xmlns:a16="http://schemas.microsoft.com/office/drawing/2014/main" id="{B3003945-7BF1-7F76-48B8-C837A6C2B0FB}"/>
                </a:ext>
              </a:extLst>
            </p:cNvPr>
            <p:cNvGrpSpPr/>
            <p:nvPr/>
          </p:nvGrpSpPr>
          <p:grpSpPr>
            <a:xfrm>
              <a:off x="9673823" y="89919"/>
              <a:ext cx="927480" cy="596266"/>
              <a:chOff x="9279863" y="345262"/>
              <a:chExt cx="927480" cy="596266"/>
            </a:xfrm>
          </p:grpSpPr>
          <p:sp>
            <p:nvSpPr>
              <p:cNvPr id="10" name="Flowchart: Connector 9">
                <a:extLst>
                  <a:ext uri="{FF2B5EF4-FFF2-40B4-BE49-F238E27FC236}">
                    <a16:creationId xmlns:a16="http://schemas.microsoft.com/office/drawing/2014/main" id="{918A5A99-7AA8-FF6F-C8E9-58FE2A788DDB}"/>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Pentagon 12">
                <a:extLst>
                  <a:ext uri="{FF2B5EF4-FFF2-40B4-BE49-F238E27FC236}">
                    <a16:creationId xmlns:a16="http://schemas.microsoft.com/office/drawing/2014/main" id="{EC928B42-CB11-C39D-69D3-6D7C3A1EF89E}"/>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grpSp>
        <p:nvGrpSpPr>
          <p:cNvPr id="16" name="Group 15">
            <a:extLst>
              <a:ext uri="{FF2B5EF4-FFF2-40B4-BE49-F238E27FC236}">
                <a16:creationId xmlns:a16="http://schemas.microsoft.com/office/drawing/2014/main" id="{5A89A212-6D79-0414-1230-E81397625416}"/>
              </a:ext>
            </a:extLst>
          </p:cNvPr>
          <p:cNvGrpSpPr/>
          <p:nvPr/>
        </p:nvGrpSpPr>
        <p:grpSpPr>
          <a:xfrm>
            <a:off x="6772574" y="3623306"/>
            <a:ext cx="1112650" cy="914400"/>
            <a:chOff x="9192765" y="3469227"/>
            <a:chExt cx="1112650" cy="914400"/>
          </a:xfrm>
        </p:grpSpPr>
        <p:sp>
          <p:nvSpPr>
            <p:cNvPr id="17" name="Down Arrow 48">
              <a:extLst>
                <a:ext uri="{FF2B5EF4-FFF2-40B4-BE49-F238E27FC236}">
                  <a16:creationId xmlns:a16="http://schemas.microsoft.com/office/drawing/2014/main" id="{14E4D0F0-7AD9-6D75-135B-42D204F36F7D}"/>
                </a:ext>
              </a:extLst>
            </p:cNvPr>
            <p:cNvSpPr/>
            <p:nvPr/>
          </p:nvSpPr>
          <p:spPr>
            <a:xfrm rot="16200000">
              <a:off x="9945846" y="3713215"/>
              <a:ext cx="407987"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18" name="Rounded Rectangle 45">
              <a:extLst>
                <a:ext uri="{FF2B5EF4-FFF2-40B4-BE49-F238E27FC236}">
                  <a16:creationId xmlns:a16="http://schemas.microsoft.com/office/drawing/2014/main" id="{5EA5C5D4-46A2-2DB4-D5C9-0E8FE253C36D}"/>
                </a:ext>
              </a:extLst>
            </p:cNvPr>
            <p:cNvSpPr/>
            <p:nvPr/>
          </p:nvSpPr>
          <p:spPr>
            <a:xfrm>
              <a:off x="9192765" y="3469227"/>
              <a:ext cx="801740" cy="914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dirty="0">
                  <a:solidFill>
                    <a:prstClr val="black"/>
                  </a:solidFill>
                </a:rPr>
                <a:t>Clinic</a:t>
              </a:r>
            </a:p>
            <a:p>
              <a:pPr algn="ctr" eaLnBrk="1" fontAlgn="auto" hangingPunct="1">
                <a:spcBef>
                  <a:spcPts val="0"/>
                </a:spcBef>
                <a:spcAft>
                  <a:spcPts val="0"/>
                </a:spcAft>
                <a:defRPr/>
              </a:pPr>
              <a:r>
                <a:rPr lang="en-GB" sz="1600" dirty="0">
                  <a:solidFill>
                    <a:prstClr val="black"/>
                  </a:solidFill>
                </a:rPr>
                <a:t>Ap</a:t>
              </a:r>
            </a:p>
          </p:txBody>
        </p:sp>
      </p:grpSp>
      <p:sp>
        <p:nvSpPr>
          <p:cNvPr id="12" name="TextBox 11">
            <a:extLst>
              <a:ext uri="{FF2B5EF4-FFF2-40B4-BE49-F238E27FC236}">
                <a16:creationId xmlns:a16="http://schemas.microsoft.com/office/drawing/2014/main" id="{53959379-EF04-2DB5-2364-6EBA869C37D8}"/>
              </a:ext>
            </a:extLst>
          </p:cNvPr>
          <p:cNvSpPr txBox="1"/>
          <p:nvPr/>
        </p:nvSpPr>
        <p:spPr>
          <a:xfrm>
            <a:off x="7271719" y="3994855"/>
            <a:ext cx="409298" cy="861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4EA72E">
                  <a:lumMod val="75000"/>
                </a:srgbClr>
              </a:solidFill>
              <a:effectLst/>
              <a:uLnTx/>
              <a:uFillTx/>
              <a:latin typeface="Comic Sans MS" panose="030F0702030302020204" pitchFamily="66" charset="0"/>
              <a:ea typeface="+mn-ea"/>
              <a:cs typeface="+mn-cs"/>
            </a:endParaRPr>
          </a:p>
        </p:txBody>
      </p:sp>
      <p:grpSp>
        <p:nvGrpSpPr>
          <p:cNvPr id="28" name="Group 27">
            <a:extLst>
              <a:ext uri="{FF2B5EF4-FFF2-40B4-BE49-F238E27FC236}">
                <a16:creationId xmlns:a16="http://schemas.microsoft.com/office/drawing/2014/main" id="{8923DBD4-931A-2BB6-37E5-18A7F70009FE}"/>
              </a:ext>
            </a:extLst>
          </p:cNvPr>
          <p:cNvGrpSpPr/>
          <p:nvPr/>
        </p:nvGrpSpPr>
        <p:grpSpPr>
          <a:xfrm>
            <a:off x="7902633" y="3669085"/>
            <a:ext cx="1128054" cy="914400"/>
            <a:chOff x="9465734" y="2850016"/>
            <a:chExt cx="1128054" cy="914400"/>
          </a:xfrm>
        </p:grpSpPr>
        <p:sp>
          <p:nvSpPr>
            <p:cNvPr id="30" name="Down Arrow 48">
              <a:extLst>
                <a:ext uri="{FF2B5EF4-FFF2-40B4-BE49-F238E27FC236}">
                  <a16:creationId xmlns:a16="http://schemas.microsoft.com/office/drawing/2014/main" id="{0A81B2EC-A22D-4364-31FD-B511D56B95CB}"/>
                </a:ext>
              </a:extLst>
            </p:cNvPr>
            <p:cNvSpPr/>
            <p:nvPr/>
          </p:nvSpPr>
          <p:spPr>
            <a:xfrm rot="16200000">
              <a:off x="10234219" y="3126552"/>
              <a:ext cx="407987"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31" name="Rounded Rectangle 45">
              <a:extLst>
                <a:ext uri="{FF2B5EF4-FFF2-40B4-BE49-F238E27FC236}">
                  <a16:creationId xmlns:a16="http://schemas.microsoft.com/office/drawing/2014/main" id="{BA6FE977-24CD-3327-C7C4-4011DA30CFCC}"/>
                </a:ext>
              </a:extLst>
            </p:cNvPr>
            <p:cNvSpPr/>
            <p:nvPr/>
          </p:nvSpPr>
          <p:spPr>
            <a:xfrm>
              <a:off x="9465734" y="2850016"/>
              <a:ext cx="870809" cy="914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400" dirty="0">
                  <a:solidFill>
                    <a:prstClr val="black"/>
                  </a:solidFill>
                </a:rPr>
                <a:t>Pre</a:t>
              </a:r>
            </a:p>
            <a:p>
              <a:pPr algn="ctr" eaLnBrk="1" fontAlgn="auto" hangingPunct="1">
                <a:spcBef>
                  <a:spcPts val="0"/>
                </a:spcBef>
                <a:spcAft>
                  <a:spcPts val="0"/>
                </a:spcAft>
                <a:defRPr/>
              </a:pPr>
              <a:r>
                <a:rPr lang="en-GB" sz="1400" dirty="0">
                  <a:solidFill>
                    <a:prstClr val="black"/>
                  </a:solidFill>
                </a:rPr>
                <a:t>Assessment</a:t>
              </a:r>
            </a:p>
          </p:txBody>
        </p:sp>
      </p:grpSp>
      <p:sp>
        <p:nvSpPr>
          <p:cNvPr id="15" name="TextBox 14">
            <a:extLst>
              <a:ext uri="{FF2B5EF4-FFF2-40B4-BE49-F238E27FC236}">
                <a16:creationId xmlns:a16="http://schemas.microsoft.com/office/drawing/2014/main" id="{CB292156-3537-323C-85D7-512CF4638F0F}"/>
              </a:ext>
            </a:extLst>
          </p:cNvPr>
          <p:cNvSpPr txBox="1"/>
          <p:nvPr/>
        </p:nvSpPr>
        <p:spPr>
          <a:xfrm>
            <a:off x="7988950" y="3507779"/>
            <a:ext cx="44617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P</a:t>
            </a:r>
          </a:p>
        </p:txBody>
      </p:sp>
      <p:grpSp>
        <p:nvGrpSpPr>
          <p:cNvPr id="38" name="Group 37">
            <a:extLst>
              <a:ext uri="{FF2B5EF4-FFF2-40B4-BE49-F238E27FC236}">
                <a16:creationId xmlns:a16="http://schemas.microsoft.com/office/drawing/2014/main" id="{0CAD27DF-397F-0F0F-8369-69E0FA528FDC}"/>
              </a:ext>
            </a:extLst>
          </p:cNvPr>
          <p:cNvGrpSpPr/>
          <p:nvPr/>
        </p:nvGrpSpPr>
        <p:grpSpPr>
          <a:xfrm>
            <a:off x="10236140" y="3712979"/>
            <a:ext cx="1112650" cy="914400"/>
            <a:chOff x="9192765" y="3469227"/>
            <a:chExt cx="1112650" cy="914400"/>
          </a:xfrm>
        </p:grpSpPr>
        <p:sp>
          <p:nvSpPr>
            <p:cNvPr id="39" name="Down Arrow 48">
              <a:extLst>
                <a:ext uri="{FF2B5EF4-FFF2-40B4-BE49-F238E27FC236}">
                  <a16:creationId xmlns:a16="http://schemas.microsoft.com/office/drawing/2014/main" id="{36FF6F5F-D8EB-EA94-3E03-E766F8E21740}"/>
                </a:ext>
              </a:extLst>
            </p:cNvPr>
            <p:cNvSpPr/>
            <p:nvPr/>
          </p:nvSpPr>
          <p:spPr>
            <a:xfrm rot="16200000">
              <a:off x="9945846" y="3713215"/>
              <a:ext cx="407987" cy="3111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44" name="Rounded Rectangle 45">
              <a:extLst>
                <a:ext uri="{FF2B5EF4-FFF2-40B4-BE49-F238E27FC236}">
                  <a16:creationId xmlns:a16="http://schemas.microsoft.com/office/drawing/2014/main" id="{ED8B8AEF-A2C2-1887-A5C3-FA5B576C69AE}"/>
                </a:ext>
              </a:extLst>
            </p:cNvPr>
            <p:cNvSpPr/>
            <p:nvPr/>
          </p:nvSpPr>
          <p:spPr>
            <a:xfrm>
              <a:off x="9192765" y="3469227"/>
              <a:ext cx="801740" cy="914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dirty="0">
                  <a:solidFill>
                    <a:prstClr val="black"/>
                  </a:solidFill>
                </a:rPr>
                <a:t>Clinic</a:t>
              </a:r>
            </a:p>
            <a:p>
              <a:pPr algn="ctr" eaLnBrk="1" fontAlgn="auto" hangingPunct="1">
                <a:spcBef>
                  <a:spcPts val="0"/>
                </a:spcBef>
                <a:spcAft>
                  <a:spcPts val="0"/>
                </a:spcAft>
                <a:defRPr/>
              </a:pPr>
              <a:r>
                <a:rPr lang="en-GB" sz="1600" dirty="0">
                  <a:solidFill>
                    <a:prstClr val="black"/>
                  </a:solidFill>
                </a:rPr>
                <a:t>Ap</a:t>
              </a:r>
            </a:p>
          </p:txBody>
        </p:sp>
      </p:grpSp>
      <p:sp>
        <p:nvSpPr>
          <p:cNvPr id="33" name="TextBox 32">
            <a:extLst>
              <a:ext uri="{FF2B5EF4-FFF2-40B4-BE49-F238E27FC236}">
                <a16:creationId xmlns:a16="http://schemas.microsoft.com/office/drawing/2014/main" id="{14A08A4A-0498-6DBD-AFEE-D4E65460BF45}"/>
              </a:ext>
            </a:extLst>
          </p:cNvPr>
          <p:cNvSpPr txBox="1"/>
          <p:nvPr/>
        </p:nvSpPr>
        <p:spPr>
          <a:xfrm>
            <a:off x="10662596" y="4074661"/>
            <a:ext cx="26419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P</a:t>
            </a:r>
          </a:p>
        </p:txBody>
      </p:sp>
      <p:grpSp>
        <p:nvGrpSpPr>
          <p:cNvPr id="68" name="Group 67">
            <a:extLst>
              <a:ext uri="{FF2B5EF4-FFF2-40B4-BE49-F238E27FC236}">
                <a16:creationId xmlns:a16="http://schemas.microsoft.com/office/drawing/2014/main" id="{A9C6CEEA-C71E-1E56-7F74-89DEA91563A9}"/>
              </a:ext>
            </a:extLst>
          </p:cNvPr>
          <p:cNvGrpSpPr/>
          <p:nvPr/>
        </p:nvGrpSpPr>
        <p:grpSpPr>
          <a:xfrm>
            <a:off x="7839351" y="3206604"/>
            <a:ext cx="4995114" cy="1664067"/>
            <a:chOff x="7084492" y="1243961"/>
            <a:chExt cx="4995114" cy="1664067"/>
          </a:xfrm>
        </p:grpSpPr>
        <p:sp>
          <p:nvSpPr>
            <p:cNvPr id="63" name="Rectangle 62">
              <a:extLst>
                <a:ext uri="{FF2B5EF4-FFF2-40B4-BE49-F238E27FC236}">
                  <a16:creationId xmlns:a16="http://schemas.microsoft.com/office/drawing/2014/main" id="{5FBF2D00-28CA-60D7-4CC8-285FF05D0E8E}"/>
                </a:ext>
              </a:extLst>
            </p:cNvPr>
            <p:cNvSpPr/>
            <p:nvPr/>
          </p:nvSpPr>
          <p:spPr>
            <a:xfrm>
              <a:off x="7084492" y="1243961"/>
              <a:ext cx="4995114" cy="1664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20D81DF7-76EB-28D6-A64D-0790B6E854BE}"/>
                </a:ext>
              </a:extLst>
            </p:cNvPr>
            <p:cNvGrpSpPr/>
            <p:nvPr/>
          </p:nvGrpSpPr>
          <p:grpSpPr>
            <a:xfrm>
              <a:off x="10568614" y="1527899"/>
              <a:ext cx="903176" cy="1148800"/>
              <a:chOff x="7961952" y="2979345"/>
              <a:chExt cx="903176" cy="1148800"/>
            </a:xfrm>
          </p:grpSpPr>
          <p:sp>
            <p:nvSpPr>
              <p:cNvPr id="32" name="Down Arrow 46">
                <a:extLst>
                  <a:ext uri="{FF2B5EF4-FFF2-40B4-BE49-F238E27FC236}">
                    <a16:creationId xmlns:a16="http://schemas.microsoft.com/office/drawing/2014/main" id="{16C0E23A-45EF-F3ED-F73D-9DF0BFE56F7A}"/>
                  </a:ext>
                </a:extLst>
              </p:cNvPr>
              <p:cNvSpPr/>
              <p:nvPr/>
            </p:nvSpPr>
            <p:spPr>
              <a:xfrm rot="10636333">
                <a:off x="8160225" y="2979345"/>
                <a:ext cx="407987" cy="248011"/>
              </a:xfrm>
              <a:prstGeom prst="downArrow">
                <a:avLst>
                  <a:gd name="adj1" fmla="val 45128"/>
                  <a:gd name="adj2" fmla="val 50000"/>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34" name="Rounded Rectangle 61">
                <a:extLst>
                  <a:ext uri="{FF2B5EF4-FFF2-40B4-BE49-F238E27FC236}">
                    <a16:creationId xmlns:a16="http://schemas.microsoft.com/office/drawing/2014/main" id="{06268EA2-C8DB-D985-4D3F-7644C2479F1A}"/>
                  </a:ext>
                </a:extLst>
              </p:cNvPr>
              <p:cNvSpPr/>
              <p:nvPr/>
            </p:nvSpPr>
            <p:spPr>
              <a:xfrm>
                <a:off x="7961952" y="3213745"/>
                <a:ext cx="903176" cy="914400"/>
              </a:xfrm>
              <a:prstGeom prst="round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1400" dirty="0">
                    <a:solidFill>
                      <a:prstClr val="black"/>
                    </a:solidFill>
                  </a:rPr>
                  <a:t>Surgery</a:t>
                </a:r>
              </a:p>
              <a:p>
                <a:pPr eaLnBrk="1" fontAlgn="auto" hangingPunct="1">
                  <a:spcBef>
                    <a:spcPts val="0"/>
                  </a:spcBef>
                  <a:spcAft>
                    <a:spcPts val="0"/>
                  </a:spcAft>
                  <a:defRPr/>
                </a:pPr>
                <a:endParaRPr lang="en-GB" sz="1200" dirty="0">
                  <a:solidFill>
                    <a:prstClr val="black"/>
                  </a:solidFill>
                </a:endParaRPr>
              </a:p>
            </p:txBody>
          </p:sp>
        </p:grpSp>
        <p:grpSp>
          <p:nvGrpSpPr>
            <p:cNvPr id="35" name="Group 34">
              <a:extLst>
                <a:ext uri="{FF2B5EF4-FFF2-40B4-BE49-F238E27FC236}">
                  <a16:creationId xmlns:a16="http://schemas.microsoft.com/office/drawing/2014/main" id="{83F1B490-1B3B-AE8E-D5C9-1895E87FB773}"/>
                </a:ext>
              </a:extLst>
            </p:cNvPr>
            <p:cNvGrpSpPr/>
            <p:nvPr/>
          </p:nvGrpSpPr>
          <p:grpSpPr>
            <a:xfrm>
              <a:off x="7143025" y="1695841"/>
              <a:ext cx="1117761" cy="914400"/>
              <a:chOff x="9193724" y="2841366"/>
              <a:chExt cx="1274828" cy="914400"/>
            </a:xfrm>
          </p:grpSpPr>
          <p:sp>
            <p:nvSpPr>
              <p:cNvPr id="48" name="Down Arrow 86">
                <a:extLst>
                  <a:ext uri="{FF2B5EF4-FFF2-40B4-BE49-F238E27FC236}">
                    <a16:creationId xmlns:a16="http://schemas.microsoft.com/office/drawing/2014/main" id="{E8382687-9710-9249-9118-A3F390716988}"/>
                  </a:ext>
                </a:extLst>
              </p:cNvPr>
              <p:cNvSpPr/>
              <p:nvPr/>
            </p:nvSpPr>
            <p:spPr>
              <a:xfrm rot="16200000">
                <a:off x="10112255" y="3034962"/>
                <a:ext cx="357721" cy="354873"/>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50" name="Rounded Rectangle 57">
                <a:extLst>
                  <a:ext uri="{FF2B5EF4-FFF2-40B4-BE49-F238E27FC236}">
                    <a16:creationId xmlns:a16="http://schemas.microsoft.com/office/drawing/2014/main" id="{3D16198B-E059-EF1F-F359-C5C054289E86}"/>
                  </a:ext>
                </a:extLst>
              </p:cNvPr>
              <p:cNvSpPr/>
              <p:nvPr/>
            </p:nvSpPr>
            <p:spPr>
              <a:xfrm>
                <a:off x="9193724" y="2841366"/>
                <a:ext cx="914400" cy="914400"/>
              </a:xfrm>
              <a:prstGeom prst="round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200" dirty="0">
                    <a:solidFill>
                      <a:prstClr val="black"/>
                    </a:solidFill>
                  </a:rPr>
                  <a:t>Chemo</a:t>
                </a:r>
              </a:p>
            </p:txBody>
          </p:sp>
        </p:grpSp>
        <p:grpSp>
          <p:nvGrpSpPr>
            <p:cNvPr id="52" name="Group 51">
              <a:extLst>
                <a:ext uri="{FF2B5EF4-FFF2-40B4-BE49-F238E27FC236}">
                  <a16:creationId xmlns:a16="http://schemas.microsoft.com/office/drawing/2014/main" id="{8148A889-2384-EEB1-DF72-F494567CDA26}"/>
                </a:ext>
              </a:extLst>
            </p:cNvPr>
            <p:cNvGrpSpPr/>
            <p:nvPr/>
          </p:nvGrpSpPr>
          <p:grpSpPr>
            <a:xfrm>
              <a:off x="8279263" y="1706442"/>
              <a:ext cx="1062907" cy="914400"/>
              <a:chOff x="9133991" y="3463940"/>
              <a:chExt cx="1062907" cy="914400"/>
            </a:xfrm>
          </p:grpSpPr>
          <p:sp>
            <p:nvSpPr>
              <p:cNvPr id="54" name="Down Arrow 48">
                <a:extLst>
                  <a:ext uri="{FF2B5EF4-FFF2-40B4-BE49-F238E27FC236}">
                    <a16:creationId xmlns:a16="http://schemas.microsoft.com/office/drawing/2014/main" id="{2D5965FC-28DE-D8DC-0975-C97250FD2108}"/>
                  </a:ext>
                </a:extLst>
              </p:cNvPr>
              <p:cNvSpPr/>
              <p:nvPr/>
            </p:nvSpPr>
            <p:spPr>
              <a:xfrm rot="16200000">
                <a:off x="9837329" y="3728529"/>
                <a:ext cx="407987" cy="311150"/>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sp>
            <p:nvSpPr>
              <p:cNvPr id="55" name="Rounded Rectangle 45">
                <a:extLst>
                  <a:ext uri="{FF2B5EF4-FFF2-40B4-BE49-F238E27FC236}">
                    <a16:creationId xmlns:a16="http://schemas.microsoft.com/office/drawing/2014/main" id="{91B6936F-32AD-F566-F93A-F57A8C0D7FB0}"/>
                  </a:ext>
                </a:extLst>
              </p:cNvPr>
              <p:cNvSpPr/>
              <p:nvPr/>
            </p:nvSpPr>
            <p:spPr>
              <a:xfrm>
                <a:off x="9133991" y="3463940"/>
                <a:ext cx="801740" cy="914400"/>
              </a:xfrm>
              <a:prstGeom prst="round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600" dirty="0">
                    <a:solidFill>
                      <a:prstClr val="black"/>
                    </a:solidFill>
                  </a:rPr>
                  <a:t>Clinic</a:t>
                </a:r>
              </a:p>
              <a:p>
                <a:pPr algn="ctr" eaLnBrk="1" fontAlgn="auto" hangingPunct="1">
                  <a:spcBef>
                    <a:spcPts val="0"/>
                  </a:spcBef>
                  <a:spcAft>
                    <a:spcPts val="0"/>
                  </a:spcAft>
                  <a:defRPr/>
                </a:pPr>
                <a:r>
                  <a:rPr lang="en-GB" sz="1600" dirty="0">
                    <a:solidFill>
                      <a:prstClr val="black"/>
                    </a:solidFill>
                  </a:rPr>
                  <a:t>Ap</a:t>
                </a:r>
              </a:p>
            </p:txBody>
          </p:sp>
        </p:grpSp>
        <p:grpSp>
          <p:nvGrpSpPr>
            <p:cNvPr id="64" name="Group 63">
              <a:extLst>
                <a:ext uri="{FF2B5EF4-FFF2-40B4-BE49-F238E27FC236}">
                  <a16:creationId xmlns:a16="http://schemas.microsoft.com/office/drawing/2014/main" id="{94C7FAC0-051F-99E9-EAB9-6B4E337517F5}"/>
                </a:ext>
              </a:extLst>
            </p:cNvPr>
            <p:cNvGrpSpPr/>
            <p:nvPr/>
          </p:nvGrpSpPr>
          <p:grpSpPr>
            <a:xfrm>
              <a:off x="9376029" y="1718279"/>
              <a:ext cx="1167820" cy="914400"/>
              <a:chOff x="9335617" y="2831274"/>
              <a:chExt cx="1167820" cy="914400"/>
            </a:xfrm>
          </p:grpSpPr>
          <p:sp>
            <p:nvSpPr>
              <p:cNvPr id="65" name="Down Arrow 48">
                <a:extLst>
                  <a:ext uri="{FF2B5EF4-FFF2-40B4-BE49-F238E27FC236}">
                    <a16:creationId xmlns:a16="http://schemas.microsoft.com/office/drawing/2014/main" id="{7571058A-EBEA-1E0C-E713-7A562B1FC600}"/>
                  </a:ext>
                </a:extLst>
              </p:cNvPr>
              <p:cNvSpPr/>
              <p:nvPr/>
            </p:nvSpPr>
            <p:spPr>
              <a:xfrm rot="16200000">
                <a:off x="10143868" y="3127699"/>
                <a:ext cx="407987" cy="311150"/>
              </a:xfrm>
              <a:prstGeom prst="down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67" name="Rounded Rectangle 45">
                <a:extLst>
                  <a:ext uri="{FF2B5EF4-FFF2-40B4-BE49-F238E27FC236}">
                    <a16:creationId xmlns:a16="http://schemas.microsoft.com/office/drawing/2014/main" id="{3FFCB893-E7C0-9FE3-DFD8-8359984A83C8}"/>
                  </a:ext>
                </a:extLst>
              </p:cNvPr>
              <p:cNvSpPr/>
              <p:nvPr/>
            </p:nvSpPr>
            <p:spPr>
              <a:xfrm>
                <a:off x="9335617" y="2831274"/>
                <a:ext cx="870809" cy="914400"/>
              </a:xfrm>
              <a:prstGeom prst="round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400" dirty="0">
                    <a:solidFill>
                      <a:prstClr val="black"/>
                    </a:solidFill>
                  </a:rPr>
                  <a:t>Pre</a:t>
                </a:r>
              </a:p>
              <a:p>
                <a:pPr algn="ctr" eaLnBrk="1" fontAlgn="auto" hangingPunct="1">
                  <a:spcBef>
                    <a:spcPts val="0"/>
                  </a:spcBef>
                  <a:spcAft>
                    <a:spcPts val="0"/>
                  </a:spcAft>
                  <a:defRPr/>
                </a:pPr>
                <a:r>
                  <a:rPr lang="en-GB" sz="1400" dirty="0">
                    <a:solidFill>
                      <a:prstClr val="black"/>
                    </a:solidFill>
                  </a:rPr>
                  <a:t>Assessment</a:t>
                </a:r>
              </a:p>
            </p:txBody>
          </p:sp>
        </p:grpSp>
      </p:grpSp>
      <p:sp>
        <p:nvSpPr>
          <p:cNvPr id="70" name="TextBox 69">
            <a:extLst>
              <a:ext uri="{FF2B5EF4-FFF2-40B4-BE49-F238E27FC236}">
                <a16:creationId xmlns:a16="http://schemas.microsoft.com/office/drawing/2014/main" id="{013B2A95-9180-EA38-66D3-811BEFBEBD4F}"/>
              </a:ext>
            </a:extLst>
          </p:cNvPr>
          <p:cNvSpPr txBox="1"/>
          <p:nvPr/>
        </p:nvSpPr>
        <p:spPr>
          <a:xfrm>
            <a:off x="9450888" y="4044914"/>
            <a:ext cx="33810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P</a:t>
            </a:r>
          </a:p>
        </p:txBody>
      </p:sp>
      <p:sp>
        <p:nvSpPr>
          <p:cNvPr id="71" name="TextBox 70">
            <a:extLst>
              <a:ext uri="{FF2B5EF4-FFF2-40B4-BE49-F238E27FC236}">
                <a16:creationId xmlns:a16="http://schemas.microsoft.com/office/drawing/2014/main" id="{6C95ACB8-1CDB-10B0-D7C4-4838B02FA274}"/>
              </a:ext>
            </a:extLst>
          </p:cNvPr>
          <p:cNvSpPr txBox="1"/>
          <p:nvPr/>
        </p:nvSpPr>
        <p:spPr>
          <a:xfrm>
            <a:off x="10316531" y="3571038"/>
            <a:ext cx="33810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P</a:t>
            </a:r>
          </a:p>
        </p:txBody>
      </p:sp>
      <p:sp>
        <p:nvSpPr>
          <p:cNvPr id="75" name="TextBox 74">
            <a:extLst>
              <a:ext uri="{FF2B5EF4-FFF2-40B4-BE49-F238E27FC236}">
                <a16:creationId xmlns:a16="http://schemas.microsoft.com/office/drawing/2014/main" id="{99F5DF7C-595E-22DA-F0C2-A860E188846A}"/>
              </a:ext>
            </a:extLst>
          </p:cNvPr>
          <p:cNvSpPr txBox="1"/>
          <p:nvPr/>
        </p:nvSpPr>
        <p:spPr>
          <a:xfrm>
            <a:off x="11470791" y="3002982"/>
            <a:ext cx="608540" cy="584775"/>
          </a:xfrm>
          <a:prstGeom prst="rect">
            <a:avLst/>
          </a:prstGeom>
          <a:noFill/>
        </p:spPr>
        <p:txBody>
          <a:bodyPr wrap="square">
            <a:spAutoFit/>
          </a:bodyPr>
          <a:lstStyle/>
          <a:p>
            <a:r>
              <a:rPr lang="en-GB" sz="3200" b="1" dirty="0">
                <a:solidFill>
                  <a:srgbClr val="C00000"/>
                </a:solidFill>
                <a:latin typeface="Comic Sans MS" panose="030F0702030302020204" pitchFamily="66" charset="0"/>
              </a:rPr>
              <a:t>R</a:t>
            </a:r>
          </a:p>
        </p:txBody>
      </p:sp>
    </p:spTree>
    <p:extLst>
      <p:ext uri="{BB962C8B-B14F-4D97-AF65-F5344CB8AC3E}">
        <p14:creationId xmlns:p14="http://schemas.microsoft.com/office/powerpoint/2010/main" val="75701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1"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additive="base">
                                        <p:cTn id="53" dur="500" fill="hold"/>
                                        <p:tgtEl>
                                          <p:spTgt spid="19"/>
                                        </p:tgtEl>
                                        <p:attrNameLst>
                                          <p:attrName>ppt_x</p:attrName>
                                        </p:attrNameLst>
                                      </p:cBhvr>
                                      <p:tavLst>
                                        <p:tav tm="0">
                                          <p:val>
                                            <p:strVal val="#ppt_x"/>
                                          </p:val>
                                        </p:tav>
                                        <p:tav tm="100000">
                                          <p:val>
                                            <p:strVal val="#ppt_x"/>
                                          </p:val>
                                        </p:tav>
                                      </p:tavLst>
                                    </p:anim>
                                    <p:anim calcmode="lin" valueType="num">
                                      <p:cBhvr additive="base">
                                        <p:cTn id="54"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2" presetClass="entr" presetSubtype="1"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 presetClass="entr" presetSubtype="1"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ppt_x"/>
                                          </p:val>
                                        </p:tav>
                                        <p:tav tm="100000">
                                          <p:val>
                                            <p:strVal val="#ppt_x"/>
                                          </p:val>
                                        </p:tav>
                                      </p:tavLst>
                                    </p:anim>
                                    <p:anim calcmode="lin" valueType="num">
                                      <p:cBhvr additive="base">
                                        <p:cTn id="7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2" presetClass="entr" presetSubtype="1" fill="hold" grpId="0" nodeType="click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ppt_x"/>
                                          </p:val>
                                        </p:tav>
                                        <p:tav tm="100000">
                                          <p:val>
                                            <p:strVal val="#ppt_x"/>
                                          </p:val>
                                        </p:tav>
                                      </p:tavLst>
                                    </p:anim>
                                    <p:anim calcmode="lin" valueType="num">
                                      <p:cBhvr additive="base">
                                        <p:cTn id="92" dur="500" fill="hold"/>
                                        <p:tgtEl>
                                          <p:spTgt spid="33"/>
                                        </p:tgtEl>
                                        <p:attrNameLst>
                                          <p:attrName>ppt_y</p:attrName>
                                        </p:attrNameLst>
                                      </p:cBhvr>
                                      <p:tavLst>
                                        <p:tav tm="0">
                                          <p:val>
                                            <p:strVal val="0-#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27"/>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59"/>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2" presetClass="entr" presetSubtype="1"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additive="base">
                                        <p:cTn id="105" dur="500" fill="hold"/>
                                        <p:tgtEl>
                                          <p:spTgt spid="20"/>
                                        </p:tgtEl>
                                        <p:attrNameLst>
                                          <p:attrName>ppt_x</p:attrName>
                                        </p:attrNameLst>
                                      </p:cBhvr>
                                      <p:tavLst>
                                        <p:tav tm="0">
                                          <p:val>
                                            <p:strVal val="#ppt_x"/>
                                          </p:val>
                                        </p:tav>
                                        <p:tav tm="100000">
                                          <p:val>
                                            <p:strVal val="#ppt_x"/>
                                          </p:val>
                                        </p:tav>
                                      </p:tavLst>
                                    </p:anim>
                                    <p:anim calcmode="lin" valueType="num">
                                      <p:cBhvr additive="base">
                                        <p:cTn id="106"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9"/>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68"/>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2" presetClass="entr" presetSubtype="1" fill="hold" grpId="0" nodeType="clickEffect">
                                  <p:stCondLst>
                                    <p:cond delay="0"/>
                                  </p:stCondLst>
                                  <p:childTnLst>
                                    <p:set>
                                      <p:cBhvr>
                                        <p:cTn id="118" dur="1" fill="hold">
                                          <p:stCondLst>
                                            <p:cond delay="0"/>
                                          </p:stCondLst>
                                        </p:cTn>
                                        <p:tgtEl>
                                          <p:spTgt spid="70"/>
                                        </p:tgtEl>
                                        <p:attrNameLst>
                                          <p:attrName>style.visibility</p:attrName>
                                        </p:attrNameLst>
                                      </p:cBhvr>
                                      <p:to>
                                        <p:strVal val="visible"/>
                                      </p:to>
                                    </p:set>
                                    <p:anim calcmode="lin" valueType="num">
                                      <p:cBhvr additive="base">
                                        <p:cTn id="119" dur="500" fill="hold"/>
                                        <p:tgtEl>
                                          <p:spTgt spid="70"/>
                                        </p:tgtEl>
                                        <p:attrNameLst>
                                          <p:attrName>ppt_x</p:attrName>
                                        </p:attrNameLst>
                                      </p:cBhvr>
                                      <p:tavLst>
                                        <p:tav tm="0">
                                          <p:val>
                                            <p:strVal val="#ppt_x"/>
                                          </p:val>
                                        </p:tav>
                                        <p:tav tm="100000">
                                          <p:val>
                                            <p:strVal val="#ppt_x"/>
                                          </p:val>
                                        </p:tav>
                                      </p:tavLst>
                                    </p:anim>
                                    <p:anim calcmode="lin" valueType="num">
                                      <p:cBhvr additive="base">
                                        <p:cTn id="120" dur="500" fill="hold"/>
                                        <p:tgtEl>
                                          <p:spTgt spid="70"/>
                                        </p:tgtEl>
                                        <p:attrNameLst>
                                          <p:attrName>ppt_y</p:attrName>
                                        </p:attrNameLst>
                                      </p:cBhvr>
                                      <p:tavLst>
                                        <p:tav tm="0">
                                          <p:val>
                                            <p:strVal val="0-#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 presetClass="entr" presetSubtype="1" fill="hold" grpId="0" nodeType="clickEffect">
                                  <p:stCondLst>
                                    <p:cond delay="0"/>
                                  </p:stCondLst>
                                  <p:childTnLst>
                                    <p:set>
                                      <p:cBhvr>
                                        <p:cTn id="124" dur="1" fill="hold">
                                          <p:stCondLst>
                                            <p:cond delay="0"/>
                                          </p:stCondLst>
                                        </p:cTn>
                                        <p:tgtEl>
                                          <p:spTgt spid="71"/>
                                        </p:tgtEl>
                                        <p:attrNameLst>
                                          <p:attrName>style.visibility</p:attrName>
                                        </p:attrNameLst>
                                      </p:cBhvr>
                                      <p:to>
                                        <p:strVal val="visible"/>
                                      </p:to>
                                    </p:set>
                                    <p:anim calcmode="lin" valueType="num">
                                      <p:cBhvr additive="base">
                                        <p:cTn id="125" dur="500" fill="hold"/>
                                        <p:tgtEl>
                                          <p:spTgt spid="71"/>
                                        </p:tgtEl>
                                        <p:attrNameLst>
                                          <p:attrName>ppt_x</p:attrName>
                                        </p:attrNameLst>
                                      </p:cBhvr>
                                      <p:tavLst>
                                        <p:tav tm="0">
                                          <p:val>
                                            <p:strVal val="#ppt_x"/>
                                          </p:val>
                                        </p:tav>
                                        <p:tav tm="100000">
                                          <p:val>
                                            <p:strVal val="#ppt_x"/>
                                          </p:val>
                                        </p:tav>
                                      </p:tavLst>
                                    </p:anim>
                                    <p:anim calcmode="lin" valueType="num">
                                      <p:cBhvr additive="base">
                                        <p:cTn id="126" dur="500" fill="hold"/>
                                        <p:tgtEl>
                                          <p:spTgt spid="71"/>
                                        </p:tgtEl>
                                        <p:attrNameLst>
                                          <p:attrName>ppt_y</p:attrName>
                                        </p:attrNameLst>
                                      </p:cBhvr>
                                      <p:tavLst>
                                        <p:tav tm="0">
                                          <p:val>
                                            <p:strVal val="0-#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1" fill="hold" grpId="0" nodeType="clickEffect">
                                  <p:stCondLst>
                                    <p:cond delay="0"/>
                                  </p:stCondLst>
                                  <p:childTnLst>
                                    <p:set>
                                      <p:cBhvr>
                                        <p:cTn id="130" dur="1" fill="hold">
                                          <p:stCondLst>
                                            <p:cond delay="0"/>
                                          </p:stCondLst>
                                        </p:cTn>
                                        <p:tgtEl>
                                          <p:spTgt spid="75"/>
                                        </p:tgtEl>
                                        <p:attrNameLst>
                                          <p:attrName>style.visibility</p:attrName>
                                        </p:attrNameLst>
                                      </p:cBhvr>
                                      <p:to>
                                        <p:strVal val="visible"/>
                                      </p:to>
                                    </p:set>
                                    <p:anim calcmode="lin" valueType="num">
                                      <p:cBhvr additive="base">
                                        <p:cTn id="131" dur="500" fill="hold"/>
                                        <p:tgtEl>
                                          <p:spTgt spid="75"/>
                                        </p:tgtEl>
                                        <p:attrNameLst>
                                          <p:attrName>ppt_x</p:attrName>
                                        </p:attrNameLst>
                                      </p:cBhvr>
                                      <p:tavLst>
                                        <p:tav tm="0">
                                          <p:val>
                                            <p:strVal val="#ppt_x"/>
                                          </p:val>
                                        </p:tav>
                                        <p:tav tm="100000">
                                          <p:val>
                                            <p:strVal val="#ppt_x"/>
                                          </p:val>
                                        </p:tav>
                                      </p:tavLst>
                                    </p:anim>
                                    <p:anim calcmode="lin" valueType="num">
                                      <p:cBhvr additive="base">
                                        <p:cTn id="132" dur="500" fill="hold"/>
                                        <p:tgtEl>
                                          <p:spTgt spid="7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3" grpId="0" animBg="1"/>
      <p:bldP spid="59" grpId="0" animBg="1"/>
      <p:bldP spid="2" grpId="0"/>
      <p:bldP spid="4" grpId="0"/>
      <p:bldP spid="6" grpId="0"/>
      <p:bldP spid="19" grpId="0"/>
      <p:bldP spid="20" grpId="0"/>
      <p:bldP spid="29" grpId="0" animBg="1"/>
      <p:bldP spid="12" grpId="0"/>
      <p:bldP spid="15" grpId="0"/>
      <p:bldP spid="33" grpId="0"/>
      <p:bldP spid="70" grpId="0"/>
      <p:bldP spid="71" grpId="0"/>
      <p:bldP spid="7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BA393B-362F-2B28-9DEC-5434A30710A1}"/>
              </a:ext>
            </a:extLst>
          </p:cNvPr>
          <p:cNvSpPr>
            <a:spLocks noGrp="1"/>
          </p:cNvSpPr>
          <p:nvPr>
            <p:ph idx="1"/>
          </p:nvPr>
        </p:nvSpPr>
        <p:spPr>
          <a:xfrm>
            <a:off x="916259" y="249864"/>
            <a:ext cx="10515600" cy="4351338"/>
          </a:xfrm>
        </p:spPr>
        <p:txBody>
          <a:bodyPr/>
          <a:lstStyle/>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en-GB" sz="1800" dirty="0">
              <a:latin typeface="Calibri" panose="020F0502020204030204" pitchFamily="34" charset="0"/>
              <a:cs typeface="Times New Roman" panose="02020603050405020304" pitchFamily="18" charset="0"/>
            </a:endParaRPr>
          </a:p>
          <a:p>
            <a:endParaRPr lang="en-GB" dirty="0"/>
          </a:p>
        </p:txBody>
      </p:sp>
      <p:pic>
        <p:nvPicPr>
          <p:cNvPr id="4" name="Content Placeholder 4" descr="Doctor female with solid fill">
            <a:extLst>
              <a:ext uri="{FF2B5EF4-FFF2-40B4-BE49-F238E27FC236}">
                <a16:creationId xmlns:a16="http://schemas.microsoft.com/office/drawing/2014/main" id="{19BF3672-AB43-A540-A96B-1848D4721B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416" y="3475074"/>
            <a:ext cx="3494315" cy="3494315"/>
          </a:xfrm>
          <a:prstGeom prst="rect">
            <a:avLst/>
          </a:prstGeom>
        </p:spPr>
      </p:pic>
      <p:sp>
        <p:nvSpPr>
          <p:cNvPr id="5" name="Speech Bubble: Rectangle with Corners Rounded 4">
            <a:extLst>
              <a:ext uri="{FF2B5EF4-FFF2-40B4-BE49-F238E27FC236}">
                <a16:creationId xmlns:a16="http://schemas.microsoft.com/office/drawing/2014/main" id="{2EE84A6E-8FCF-7FFA-D384-9F1D84A3379A}"/>
              </a:ext>
            </a:extLst>
          </p:cNvPr>
          <p:cNvSpPr/>
          <p:nvPr/>
        </p:nvSpPr>
        <p:spPr>
          <a:xfrm>
            <a:off x="2544033" y="1499840"/>
            <a:ext cx="4909390" cy="1504212"/>
          </a:xfrm>
          <a:prstGeom prst="wedgeRoundRectCallout">
            <a:avLst>
              <a:gd name="adj1" fmla="val -52547"/>
              <a:gd name="adj2" fmla="val 121507"/>
              <a:gd name="adj3" fmla="val 1666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cs typeface="Times New Roman" panose="02020603050405020304" pitchFamily="18" charset="0"/>
              </a:rPr>
              <a:t>Mr Red, Your recovery will be better if …</a:t>
            </a:r>
            <a:endParaRPr lang="en-GB" dirty="0"/>
          </a:p>
        </p:txBody>
      </p:sp>
      <p:sp>
        <p:nvSpPr>
          <p:cNvPr id="6" name="Speech Bubble: Rectangle with Corners Rounded 5">
            <a:extLst>
              <a:ext uri="{FF2B5EF4-FFF2-40B4-BE49-F238E27FC236}">
                <a16:creationId xmlns:a16="http://schemas.microsoft.com/office/drawing/2014/main" id="{BAB5DA8D-FB58-4E4B-8506-65659C316A72}"/>
              </a:ext>
            </a:extLst>
          </p:cNvPr>
          <p:cNvSpPr/>
          <p:nvPr/>
        </p:nvSpPr>
        <p:spPr>
          <a:xfrm>
            <a:off x="4967446" y="4344704"/>
            <a:ext cx="4224680" cy="1504213"/>
          </a:xfrm>
          <a:prstGeom prst="wedgeRoundRectCallout">
            <a:avLst>
              <a:gd name="adj1" fmla="val -97162"/>
              <a:gd name="adj2" fmla="val -701"/>
              <a:gd name="adj3" fmla="val 1666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ea typeface="Calibri" panose="020F0502020204030204" pitchFamily="34" charset="0"/>
                <a:cs typeface="Times New Roman" panose="02020603050405020304" pitchFamily="18" charset="0"/>
              </a:rPr>
              <a:t>There is evidence this will help</a:t>
            </a:r>
            <a:endParaRPr lang="en-GB" sz="2400" dirty="0">
              <a:solidFill>
                <a:schemeClr val="tx1"/>
              </a:solidFill>
            </a:endParaRPr>
          </a:p>
        </p:txBody>
      </p:sp>
      <p:sp>
        <p:nvSpPr>
          <p:cNvPr id="8" name="Oval 7">
            <a:extLst>
              <a:ext uri="{FF2B5EF4-FFF2-40B4-BE49-F238E27FC236}">
                <a16:creationId xmlns:a16="http://schemas.microsoft.com/office/drawing/2014/main" id="{B07E9E1C-745E-A7FC-24F0-1616EF2498CB}"/>
              </a:ext>
            </a:extLst>
          </p:cNvPr>
          <p:cNvSpPr/>
          <p:nvPr/>
        </p:nvSpPr>
        <p:spPr>
          <a:xfrm>
            <a:off x="94827" y="2649719"/>
            <a:ext cx="2193756" cy="787399"/>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Non judgemental</a:t>
            </a:r>
          </a:p>
        </p:txBody>
      </p:sp>
      <p:sp>
        <p:nvSpPr>
          <p:cNvPr id="9" name="Oval 8">
            <a:extLst>
              <a:ext uri="{FF2B5EF4-FFF2-40B4-BE49-F238E27FC236}">
                <a16:creationId xmlns:a16="http://schemas.microsoft.com/office/drawing/2014/main" id="{220F0F4C-9C96-0766-77F6-4EC4B93ADFA1}"/>
              </a:ext>
            </a:extLst>
          </p:cNvPr>
          <p:cNvSpPr/>
          <p:nvPr/>
        </p:nvSpPr>
        <p:spPr>
          <a:xfrm>
            <a:off x="7992388" y="1706790"/>
            <a:ext cx="2193756" cy="787399"/>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Professional</a:t>
            </a:r>
          </a:p>
        </p:txBody>
      </p:sp>
      <p:sp>
        <p:nvSpPr>
          <p:cNvPr id="10" name="Oval 9">
            <a:extLst>
              <a:ext uri="{FF2B5EF4-FFF2-40B4-BE49-F238E27FC236}">
                <a16:creationId xmlns:a16="http://schemas.microsoft.com/office/drawing/2014/main" id="{A6F80DCC-6E18-3810-11FC-38B7499B1ACE}"/>
              </a:ext>
            </a:extLst>
          </p:cNvPr>
          <p:cNvSpPr/>
          <p:nvPr/>
        </p:nvSpPr>
        <p:spPr>
          <a:xfrm>
            <a:off x="9852756" y="3094637"/>
            <a:ext cx="2193756" cy="787399"/>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Kind</a:t>
            </a:r>
          </a:p>
        </p:txBody>
      </p:sp>
      <p:grpSp>
        <p:nvGrpSpPr>
          <p:cNvPr id="12" name="Group 11">
            <a:extLst>
              <a:ext uri="{FF2B5EF4-FFF2-40B4-BE49-F238E27FC236}">
                <a16:creationId xmlns:a16="http://schemas.microsoft.com/office/drawing/2014/main" id="{8E8452DF-3165-4A32-B72A-4FF702EC5D08}"/>
              </a:ext>
            </a:extLst>
          </p:cNvPr>
          <p:cNvGrpSpPr/>
          <p:nvPr/>
        </p:nvGrpSpPr>
        <p:grpSpPr>
          <a:xfrm>
            <a:off x="-61292" y="4200"/>
            <a:ext cx="12314583" cy="935773"/>
            <a:chOff x="-61293" y="-79834"/>
            <a:chExt cx="12314583" cy="935773"/>
          </a:xfrm>
        </p:grpSpPr>
        <p:sp>
          <p:nvSpPr>
            <p:cNvPr id="13" name="Rectangle: Single Corner Rounded 12">
              <a:extLst>
                <a:ext uri="{FF2B5EF4-FFF2-40B4-BE49-F238E27FC236}">
                  <a16:creationId xmlns:a16="http://schemas.microsoft.com/office/drawing/2014/main" id="{1794F4F1-951E-9F3E-B986-4C884C80E538}"/>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a:t>
              </a:r>
            </a:p>
          </p:txBody>
        </p:sp>
        <p:pic>
          <p:nvPicPr>
            <p:cNvPr id="14" name="Picture 13" descr="A blue and white logo&#10;&#10;Description automatically generated">
              <a:extLst>
                <a:ext uri="{FF2B5EF4-FFF2-40B4-BE49-F238E27FC236}">
                  <a16:creationId xmlns:a16="http://schemas.microsoft.com/office/drawing/2014/main" id="{2ADB4D6A-24E2-77AB-4FDE-20D062AE0F0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5" name="Group 14">
              <a:extLst>
                <a:ext uri="{FF2B5EF4-FFF2-40B4-BE49-F238E27FC236}">
                  <a16:creationId xmlns:a16="http://schemas.microsoft.com/office/drawing/2014/main" id="{AFA4E0F9-DA6D-47B5-4B70-1D45D7E01819}"/>
                </a:ext>
              </a:extLst>
            </p:cNvPr>
            <p:cNvGrpSpPr/>
            <p:nvPr/>
          </p:nvGrpSpPr>
          <p:grpSpPr>
            <a:xfrm>
              <a:off x="9673823" y="89919"/>
              <a:ext cx="927480" cy="596266"/>
              <a:chOff x="9279863" y="345262"/>
              <a:chExt cx="927480" cy="596266"/>
            </a:xfrm>
          </p:grpSpPr>
          <p:sp>
            <p:nvSpPr>
              <p:cNvPr id="16" name="Flowchart: Connector 15">
                <a:extLst>
                  <a:ext uri="{FF2B5EF4-FFF2-40B4-BE49-F238E27FC236}">
                    <a16:creationId xmlns:a16="http://schemas.microsoft.com/office/drawing/2014/main" id="{F0DB67BA-A396-A819-2EBD-D37C62F182E5}"/>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Pentagon 16">
                <a:extLst>
                  <a:ext uri="{FF2B5EF4-FFF2-40B4-BE49-F238E27FC236}">
                    <a16:creationId xmlns:a16="http://schemas.microsoft.com/office/drawing/2014/main" id="{FFA08B8E-27C2-45C3-8260-74590736B3B2}"/>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11" name="TextBox 10">
            <a:extLst>
              <a:ext uri="{FF2B5EF4-FFF2-40B4-BE49-F238E27FC236}">
                <a16:creationId xmlns:a16="http://schemas.microsoft.com/office/drawing/2014/main" id="{F0FAD68B-FBD8-C15F-B309-3E1B4327CFF6}"/>
              </a:ext>
            </a:extLst>
          </p:cNvPr>
          <p:cNvSpPr txBox="1"/>
          <p:nvPr/>
        </p:nvSpPr>
        <p:spPr>
          <a:xfrm>
            <a:off x="523016" y="157465"/>
            <a:ext cx="5228611" cy="769441"/>
          </a:xfrm>
          <a:prstGeom prst="rect">
            <a:avLst/>
          </a:prstGeom>
          <a:noFill/>
        </p:spPr>
        <p:txBody>
          <a:bodyPr wrap="none" rtlCol="0">
            <a:spAutoFit/>
          </a:bodyPr>
          <a:lstStyle/>
          <a:p>
            <a:r>
              <a:rPr lang="en-GB" sz="4400" dirty="0">
                <a:latin typeface="+mj-lt"/>
              </a:rPr>
              <a:t>   What could she say?</a:t>
            </a:r>
          </a:p>
        </p:txBody>
      </p:sp>
      <p:sp>
        <p:nvSpPr>
          <p:cNvPr id="2" name="Oval 1">
            <a:extLst>
              <a:ext uri="{FF2B5EF4-FFF2-40B4-BE49-F238E27FC236}">
                <a16:creationId xmlns:a16="http://schemas.microsoft.com/office/drawing/2014/main" id="{3C3FFB1C-FD52-7D4F-9094-FCA0605FC74D}"/>
              </a:ext>
            </a:extLst>
          </p:cNvPr>
          <p:cNvSpPr/>
          <p:nvPr/>
        </p:nvSpPr>
        <p:spPr>
          <a:xfrm>
            <a:off x="9504426" y="4997896"/>
            <a:ext cx="2193756" cy="787399"/>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Empathetic</a:t>
            </a:r>
          </a:p>
        </p:txBody>
      </p:sp>
    </p:spTree>
    <p:extLst>
      <p:ext uri="{BB962C8B-B14F-4D97-AF65-F5344CB8AC3E}">
        <p14:creationId xmlns:p14="http://schemas.microsoft.com/office/powerpoint/2010/main" val="225532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alpha val="2000"/>
          </a:srgbClr>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3F09DB91-023E-1A11-B6C4-5437AFA228E7}"/>
              </a:ext>
            </a:extLst>
          </p:cNvPr>
          <p:cNvGrpSpPr/>
          <p:nvPr/>
        </p:nvGrpSpPr>
        <p:grpSpPr>
          <a:xfrm>
            <a:off x="9279863" y="159415"/>
            <a:ext cx="927480" cy="596266"/>
            <a:chOff x="9279863" y="345262"/>
            <a:chExt cx="927480" cy="596266"/>
          </a:xfrm>
        </p:grpSpPr>
        <p:sp>
          <p:nvSpPr>
            <p:cNvPr id="17" name="Flowchart: Connector 16">
              <a:extLst>
                <a:ext uri="{FF2B5EF4-FFF2-40B4-BE49-F238E27FC236}">
                  <a16:creationId xmlns:a16="http://schemas.microsoft.com/office/drawing/2014/main" id="{E476EADC-2229-ED0A-88C3-850AD6FBBD1A}"/>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Pentagon 17">
              <a:extLst>
                <a:ext uri="{FF2B5EF4-FFF2-40B4-BE49-F238E27FC236}">
                  <a16:creationId xmlns:a16="http://schemas.microsoft.com/office/drawing/2014/main" id="{1F267A21-1A48-06D2-9C41-F7D53EDC1BE0}"/>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pic>
        <p:nvPicPr>
          <p:cNvPr id="28" name="Picture 27" descr="A blue and white logo&#10;&#10;Description automatically generated">
            <a:extLst>
              <a:ext uri="{FF2B5EF4-FFF2-40B4-BE49-F238E27FC236}">
                <a16:creationId xmlns:a16="http://schemas.microsoft.com/office/drawing/2014/main" id="{7B6A77B1-B45F-CBD5-8B04-82FCF3C34D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09939" y="63848"/>
            <a:ext cx="1092200" cy="787400"/>
          </a:xfrm>
          <a:prstGeom prst="rect">
            <a:avLst/>
          </a:prstGeom>
          <a:noFill/>
          <a:ln>
            <a:noFill/>
          </a:ln>
        </p:spPr>
      </p:pic>
      <p:sp>
        <p:nvSpPr>
          <p:cNvPr id="30" name="TextBox 29">
            <a:extLst>
              <a:ext uri="{FF2B5EF4-FFF2-40B4-BE49-F238E27FC236}">
                <a16:creationId xmlns:a16="http://schemas.microsoft.com/office/drawing/2014/main" id="{3213EC40-8007-0015-399A-2A3923A8B65D}"/>
              </a:ext>
            </a:extLst>
          </p:cNvPr>
          <p:cNvSpPr txBox="1"/>
          <p:nvPr/>
        </p:nvSpPr>
        <p:spPr>
          <a:xfrm>
            <a:off x="2445026" y="2477774"/>
            <a:ext cx="2617640" cy="861774"/>
          </a:xfrm>
          <a:prstGeom prst="rect">
            <a:avLst/>
          </a:prstGeom>
          <a:noFill/>
        </p:spPr>
        <p:txBody>
          <a:bodyPr wrap="none" rtlCol="0">
            <a:spAutoFit/>
          </a:bodyPr>
          <a:lstStyle/>
          <a:p>
            <a:pPr marL="457200" indent="-457200">
              <a:buClr>
                <a:schemeClr val="tx2">
                  <a:lumMod val="75000"/>
                  <a:lumOff val="25000"/>
                </a:schemeClr>
              </a:buClr>
              <a:buFont typeface="Arial" panose="020B0604020202020204" pitchFamily="34" charset="0"/>
              <a:buChar char="•"/>
            </a:pPr>
            <a:r>
              <a:rPr lang="en-GB" sz="3200" dirty="0">
                <a:solidFill>
                  <a:schemeClr val="tx1"/>
                </a:solidFill>
              </a:rPr>
              <a:t>45 minutes</a:t>
            </a:r>
            <a:br>
              <a:rPr lang="en-GB" sz="1800" dirty="0">
                <a:solidFill>
                  <a:schemeClr val="tx1"/>
                </a:solidFill>
              </a:rPr>
            </a:br>
            <a:endParaRPr lang="en-GB" dirty="0"/>
          </a:p>
        </p:txBody>
      </p:sp>
      <p:sp>
        <p:nvSpPr>
          <p:cNvPr id="32" name="TextBox 31">
            <a:extLst>
              <a:ext uri="{FF2B5EF4-FFF2-40B4-BE49-F238E27FC236}">
                <a16:creationId xmlns:a16="http://schemas.microsoft.com/office/drawing/2014/main" id="{35C57798-7033-59DB-EEBD-6DFD2FF85CB0}"/>
              </a:ext>
            </a:extLst>
          </p:cNvPr>
          <p:cNvSpPr txBox="1"/>
          <p:nvPr/>
        </p:nvSpPr>
        <p:spPr>
          <a:xfrm>
            <a:off x="2445026" y="2986926"/>
            <a:ext cx="6167230" cy="861774"/>
          </a:xfrm>
          <a:prstGeom prst="rect">
            <a:avLst/>
          </a:prstGeom>
          <a:noFill/>
        </p:spPr>
        <p:txBody>
          <a:bodyPr wrap="square">
            <a:spAutoFit/>
          </a:bodyPr>
          <a:lstStyle/>
          <a:p>
            <a:pPr marL="457200" indent="-457200">
              <a:buClr>
                <a:schemeClr val="tx2">
                  <a:lumMod val="75000"/>
                  <a:lumOff val="25000"/>
                </a:schemeClr>
              </a:buClr>
              <a:buFont typeface="Arial" panose="020B0604020202020204" pitchFamily="34" charset="0"/>
              <a:buChar char="•"/>
            </a:pPr>
            <a:r>
              <a:rPr lang="en-GB" sz="3200" dirty="0">
                <a:solidFill>
                  <a:schemeClr val="tx1"/>
                </a:solidFill>
              </a:rPr>
              <a:t>1 screen </a:t>
            </a:r>
            <a:br>
              <a:rPr lang="en-GB" sz="1800" dirty="0">
                <a:solidFill>
                  <a:schemeClr val="tx1"/>
                </a:solidFill>
              </a:rPr>
            </a:br>
            <a:endParaRPr lang="en-GB" dirty="0"/>
          </a:p>
        </p:txBody>
      </p:sp>
      <p:sp>
        <p:nvSpPr>
          <p:cNvPr id="34" name="TextBox 33">
            <a:extLst>
              <a:ext uri="{FF2B5EF4-FFF2-40B4-BE49-F238E27FC236}">
                <a16:creationId xmlns:a16="http://schemas.microsoft.com/office/drawing/2014/main" id="{64E932C6-FA5C-D3B7-18FF-0754FD39D866}"/>
              </a:ext>
            </a:extLst>
          </p:cNvPr>
          <p:cNvSpPr txBox="1"/>
          <p:nvPr/>
        </p:nvSpPr>
        <p:spPr>
          <a:xfrm>
            <a:off x="2445026" y="3429000"/>
            <a:ext cx="6167230" cy="584775"/>
          </a:xfrm>
          <a:prstGeom prst="rect">
            <a:avLst/>
          </a:prstGeom>
          <a:noFill/>
        </p:spPr>
        <p:txBody>
          <a:bodyPr wrap="square">
            <a:spAutoFit/>
          </a:bodyPr>
          <a:lstStyle/>
          <a:p>
            <a:pPr marL="457200" indent="-457200">
              <a:buClr>
                <a:schemeClr val="tx2">
                  <a:lumMod val="75000"/>
                  <a:lumOff val="25000"/>
                </a:schemeClr>
              </a:buClr>
              <a:buFont typeface="Arial" panose="020B0604020202020204" pitchFamily="34" charset="0"/>
              <a:buChar char="•"/>
            </a:pPr>
            <a:r>
              <a:rPr lang="en-GB" sz="3200" dirty="0">
                <a:solidFill>
                  <a:schemeClr val="tx1"/>
                </a:solidFill>
              </a:rPr>
              <a:t>Share your experience</a:t>
            </a:r>
            <a:endParaRPr lang="en-GB" sz="3200" dirty="0"/>
          </a:p>
        </p:txBody>
      </p:sp>
      <p:grpSp>
        <p:nvGrpSpPr>
          <p:cNvPr id="2" name="Group 1">
            <a:extLst>
              <a:ext uri="{FF2B5EF4-FFF2-40B4-BE49-F238E27FC236}">
                <a16:creationId xmlns:a16="http://schemas.microsoft.com/office/drawing/2014/main" id="{0D6D812D-597B-03E3-ED17-EDE790507858}"/>
              </a:ext>
            </a:extLst>
          </p:cNvPr>
          <p:cNvGrpSpPr/>
          <p:nvPr/>
        </p:nvGrpSpPr>
        <p:grpSpPr>
          <a:xfrm>
            <a:off x="0" y="-65836"/>
            <a:ext cx="12314583" cy="935773"/>
            <a:chOff x="-61293" y="-79834"/>
            <a:chExt cx="12314583" cy="935773"/>
          </a:xfrm>
        </p:grpSpPr>
        <p:sp>
          <p:nvSpPr>
            <p:cNvPr id="3" name="Rectangle: Single Corner Rounded 2">
              <a:extLst>
                <a:ext uri="{FF2B5EF4-FFF2-40B4-BE49-F238E27FC236}">
                  <a16:creationId xmlns:a16="http://schemas.microsoft.com/office/drawing/2014/main" id="{B39575A1-6368-3003-EDF3-4667C73A97F9}"/>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What to expect</a:t>
              </a:r>
            </a:p>
          </p:txBody>
        </p:sp>
        <p:pic>
          <p:nvPicPr>
            <p:cNvPr id="4" name="Picture 3" descr="A blue and white logo&#10;&#10;Description automatically generated">
              <a:extLst>
                <a:ext uri="{FF2B5EF4-FFF2-40B4-BE49-F238E27FC236}">
                  <a16:creationId xmlns:a16="http://schemas.microsoft.com/office/drawing/2014/main" id="{D1D2DB3C-81BD-5088-6F7B-454F31A407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5" name="Group 4">
              <a:extLst>
                <a:ext uri="{FF2B5EF4-FFF2-40B4-BE49-F238E27FC236}">
                  <a16:creationId xmlns:a16="http://schemas.microsoft.com/office/drawing/2014/main" id="{F456E088-C454-A414-7D3D-9E3C606C7105}"/>
                </a:ext>
              </a:extLst>
            </p:cNvPr>
            <p:cNvGrpSpPr/>
            <p:nvPr/>
          </p:nvGrpSpPr>
          <p:grpSpPr>
            <a:xfrm>
              <a:off x="9673823" y="89919"/>
              <a:ext cx="927480" cy="596266"/>
              <a:chOff x="9279863" y="345262"/>
              <a:chExt cx="927480" cy="596266"/>
            </a:xfrm>
          </p:grpSpPr>
          <p:sp>
            <p:nvSpPr>
              <p:cNvPr id="6" name="Flowchart: Connector 5">
                <a:extLst>
                  <a:ext uri="{FF2B5EF4-FFF2-40B4-BE49-F238E27FC236}">
                    <a16:creationId xmlns:a16="http://schemas.microsoft.com/office/drawing/2014/main" id="{F44BB088-D077-B11B-F9E0-BE17D181E932}"/>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Pentagon 6">
                <a:extLst>
                  <a:ext uri="{FF2B5EF4-FFF2-40B4-BE49-F238E27FC236}">
                    <a16:creationId xmlns:a16="http://schemas.microsoft.com/office/drawing/2014/main" id="{E667D5D5-5BE8-D98B-81F2-BAB7C09DE03E}"/>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2172543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67568-BA1B-A9E4-C9A0-56CB82BD3A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FDF887-CD6B-F37B-8211-DED59AAE2E3D}"/>
              </a:ext>
            </a:extLst>
          </p:cNvPr>
          <p:cNvSpPr>
            <a:spLocks noGrp="1"/>
          </p:cNvSpPr>
          <p:nvPr>
            <p:ph type="title"/>
          </p:nvPr>
        </p:nvSpPr>
        <p:spPr>
          <a:xfrm>
            <a:off x="838200" y="-81442"/>
            <a:ext cx="10515600" cy="1325563"/>
          </a:xfrm>
        </p:spPr>
        <p:txBody>
          <a:bodyPr/>
          <a:lstStyle/>
          <a:p>
            <a:r>
              <a:rPr lang="en-GB" dirty="0"/>
              <a:t> </a:t>
            </a:r>
            <a:br>
              <a:rPr lang="en-GB" dirty="0"/>
            </a:br>
            <a:endParaRPr lang="en-GB" dirty="0"/>
          </a:p>
        </p:txBody>
      </p:sp>
      <p:sp>
        <p:nvSpPr>
          <p:cNvPr id="3" name="Content Placeholder 2">
            <a:extLst>
              <a:ext uri="{FF2B5EF4-FFF2-40B4-BE49-F238E27FC236}">
                <a16:creationId xmlns:a16="http://schemas.microsoft.com/office/drawing/2014/main" id="{E5EA8148-9879-B1D2-C5E7-3ED0CBF4D528}"/>
              </a:ext>
            </a:extLst>
          </p:cNvPr>
          <p:cNvSpPr>
            <a:spLocks noGrp="1"/>
          </p:cNvSpPr>
          <p:nvPr>
            <p:ph idx="1"/>
          </p:nvPr>
        </p:nvSpPr>
        <p:spPr>
          <a:xfrm>
            <a:off x="916259" y="249864"/>
            <a:ext cx="10515600" cy="4351338"/>
          </a:xfrm>
        </p:spPr>
        <p:txBody>
          <a:bodyPr/>
          <a:lstStyle/>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en-GB" sz="1800" dirty="0">
              <a:latin typeface="Calibri" panose="020F0502020204030204" pitchFamily="34" charset="0"/>
              <a:cs typeface="Times New Roman" panose="02020603050405020304" pitchFamily="18" charset="0"/>
            </a:endParaRPr>
          </a:p>
          <a:p>
            <a:endParaRPr lang="en-GB" dirty="0"/>
          </a:p>
        </p:txBody>
      </p:sp>
      <p:pic>
        <p:nvPicPr>
          <p:cNvPr id="4" name="Content Placeholder 4" descr="Doctor female with solid fill">
            <a:extLst>
              <a:ext uri="{FF2B5EF4-FFF2-40B4-BE49-F238E27FC236}">
                <a16:creationId xmlns:a16="http://schemas.microsoft.com/office/drawing/2014/main" id="{B951A2CF-F215-569B-6445-0001912BE2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1774" y="3429000"/>
            <a:ext cx="3494315" cy="3494315"/>
          </a:xfrm>
          <a:prstGeom prst="rect">
            <a:avLst/>
          </a:prstGeom>
        </p:spPr>
      </p:pic>
      <p:sp>
        <p:nvSpPr>
          <p:cNvPr id="5" name="Speech Bubble: Rectangle with Corners Rounded 4">
            <a:extLst>
              <a:ext uri="{FF2B5EF4-FFF2-40B4-BE49-F238E27FC236}">
                <a16:creationId xmlns:a16="http://schemas.microsoft.com/office/drawing/2014/main" id="{230B04F5-7890-69B8-82C4-9F326B4DA5CD}"/>
              </a:ext>
            </a:extLst>
          </p:cNvPr>
          <p:cNvSpPr/>
          <p:nvPr/>
        </p:nvSpPr>
        <p:spPr>
          <a:xfrm>
            <a:off x="2061147" y="2035936"/>
            <a:ext cx="6641064" cy="1061446"/>
          </a:xfrm>
          <a:prstGeom prst="wedgeRoundRectCallout">
            <a:avLst>
              <a:gd name="adj1" fmla="val -52547"/>
              <a:gd name="adj2" fmla="val 121507"/>
              <a:gd name="adj3" fmla="val 1666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cs typeface="Times New Roman" panose="02020603050405020304" pitchFamily="18" charset="0"/>
              </a:rPr>
              <a:t>Mr Red,  Are you feeling ready to stop smoking?</a:t>
            </a:r>
            <a:endParaRPr lang="en-GB" sz="2400" dirty="0">
              <a:solidFill>
                <a:schemeClr val="tx1"/>
              </a:solidFill>
            </a:endParaRPr>
          </a:p>
        </p:txBody>
      </p:sp>
      <p:sp>
        <p:nvSpPr>
          <p:cNvPr id="6" name="Speech Bubble: Rectangle with Corners Rounded 5">
            <a:extLst>
              <a:ext uri="{FF2B5EF4-FFF2-40B4-BE49-F238E27FC236}">
                <a16:creationId xmlns:a16="http://schemas.microsoft.com/office/drawing/2014/main" id="{DA7FA8AC-E9F5-D612-BA73-78FB0F458664}"/>
              </a:ext>
            </a:extLst>
          </p:cNvPr>
          <p:cNvSpPr/>
          <p:nvPr/>
        </p:nvSpPr>
        <p:spPr>
          <a:xfrm>
            <a:off x="4440687" y="3883085"/>
            <a:ext cx="3275566" cy="1807498"/>
          </a:xfrm>
          <a:prstGeom prst="wedgeRoundRectCallout">
            <a:avLst>
              <a:gd name="adj1" fmla="val -97162"/>
              <a:gd name="adj2" fmla="val -701"/>
              <a:gd name="adj3" fmla="val 1666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cs typeface="Calibri" panose="020F0502020204030204" pitchFamily="34" charset="0"/>
              </a:rPr>
              <a:t>To get you ready your chemotherapy…</a:t>
            </a:r>
          </a:p>
        </p:txBody>
      </p:sp>
      <p:grpSp>
        <p:nvGrpSpPr>
          <p:cNvPr id="8" name="Group 7">
            <a:extLst>
              <a:ext uri="{FF2B5EF4-FFF2-40B4-BE49-F238E27FC236}">
                <a16:creationId xmlns:a16="http://schemas.microsoft.com/office/drawing/2014/main" id="{940AEE47-C8A8-3AE8-F74A-48E6141CAC20}"/>
              </a:ext>
            </a:extLst>
          </p:cNvPr>
          <p:cNvGrpSpPr/>
          <p:nvPr/>
        </p:nvGrpSpPr>
        <p:grpSpPr>
          <a:xfrm>
            <a:off x="0" y="-65836"/>
            <a:ext cx="12314583" cy="935773"/>
            <a:chOff x="-61293" y="-79834"/>
            <a:chExt cx="12314583" cy="935773"/>
          </a:xfrm>
        </p:grpSpPr>
        <p:sp>
          <p:nvSpPr>
            <p:cNvPr id="10" name="Rectangle: Single Corner Rounded 9">
              <a:extLst>
                <a:ext uri="{FF2B5EF4-FFF2-40B4-BE49-F238E27FC236}">
                  <a16:creationId xmlns:a16="http://schemas.microsoft.com/office/drawing/2014/main" id="{B6EB77DD-8809-BDDB-5C10-876212E6F59F}"/>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a:t>
              </a:r>
            </a:p>
          </p:txBody>
        </p:sp>
        <p:pic>
          <p:nvPicPr>
            <p:cNvPr id="11" name="Picture 10" descr="A blue and white logo&#10;&#10;Description automatically generated">
              <a:extLst>
                <a:ext uri="{FF2B5EF4-FFF2-40B4-BE49-F238E27FC236}">
                  <a16:creationId xmlns:a16="http://schemas.microsoft.com/office/drawing/2014/main" id="{AA70425D-F0E6-6972-EEC4-16CEF2024CC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2" name="Group 11">
              <a:extLst>
                <a:ext uri="{FF2B5EF4-FFF2-40B4-BE49-F238E27FC236}">
                  <a16:creationId xmlns:a16="http://schemas.microsoft.com/office/drawing/2014/main" id="{D8AD96D3-4ADC-FE6E-E4E3-EFDA8DA35516}"/>
                </a:ext>
              </a:extLst>
            </p:cNvPr>
            <p:cNvGrpSpPr/>
            <p:nvPr/>
          </p:nvGrpSpPr>
          <p:grpSpPr>
            <a:xfrm>
              <a:off x="9673823" y="89919"/>
              <a:ext cx="927480" cy="596266"/>
              <a:chOff x="9279863" y="345262"/>
              <a:chExt cx="927480" cy="596266"/>
            </a:xfrm>
          </p:grpSpPr>
          <p:sp>
            <p:nvSpPr>
              <p:cNvPr id="13" name="Flowchart: Connector 12">
                <a:extLst>
                  <a:ext uri="{FF2B5EF4-FFF2-40B4-BE49-F238E27FC236}">
                    <a16:creationId xmlns:a16="http://schemas.microsoft.com/office/drawing/2014/main" id="{3BC44B99-21C2-46B5-56F3-FABF6DEA94B0}"/>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Pentagon 13">
                <a:extLst>
                  <a:ext uri="{FF2B5EF4-FFF2-40B4-BE49-F238E27FC236}">
                    <a16:creationId xmlns:a16="http://schemas.microsoft.com/office/drawing/2014/main" id="{EAF8522E-9B1B-494F-1B42-5306D118E91C}"/>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9" name="TextBox 8">
            <a:extLst>
              <a:ext uri="{FF2B5EF4-FFF2-40B4-BE49-F238E27FC236}">
                <a16:creationId xmlns:a16="http://schemas.microsoft.com/office/drawing/2014/main" id="{29F31397-B39D-C127-F105-26A9FEA2A776}"/>
              </a:ext>
            </a:extLst>
          </p:cNvPr>
          <p:cNvSpPr txBox="1"/>
          <p:nvPr/>
        </p:nvSpPr>
        <p:spPr>
          <a:xfrm>
            <a:off x="977776" y="61793"/>
            <a:ext cx="6093500" cy="769441"/>
          </a:xfrm>
          <a:prstGeom prst="rect">
            <a:avLst/>
          </a:prstGeom>
          <a:noFill/>
        </p:spPr>
        <p:txBody>
          <a:bodyPr wrap="square">
            <a:spAutoFit/>
          </a:bodyPr>
          <a:lstStyle/>
          <a:p>
            <a:r>
              <a:rPr lang="en-GB" sz="4400" dirty="0">
                <a:latin typeface="+mj-lt"/>
              </a:rPr>
              <a:t>Watering the seed</a:t>
            </a:r>
          </a:p>
        </p:txBody>
      </p:sp>
    </p:spTree>
    <p:extLst>
      <p:ext uri="{BB962C8B-B14F-4D97-AF65-F5344CB8AC3E}">
        <p14:creationId xmlns:p14="http://schemas.microsoft.com/office/powerpoint/2010/main" val="168304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D24B9AD-2D79-6319-EAD7-2A11B01D7B04}"/>
              </a:ext>
            </a:extLst>
          </p:cNvPr>
          <p:cNvSpPr>
            <a:spLocks noGrp="1"/>
          </p:cNvSpPr>
          <p:nvPr>
            <p:ph type="subTitle" idx="1"/>
          </p:nvPr>
        </p:nvSpPr>
        <p:spPr>
          <a:xfrm>
            <a:off x="1524000" y="1843790"/>
            <a:ext cx="9144000" cy="3414010"/>
          </a:xfrm>
        </p:spPr>
        <p:txBody>
          <a:bodyPr/>
          <a:lstStyle/>
          <a:p>
            <a:endParaRPr lang="en-GB" dirty="0"/>
          </a:p>
          <a:p>
            <a:pPr marL="342900" indent="-342900" algn="l">
              <a:buClr>
                <a:schemeClr val="tx2">
                  <a:lumMod val="75000"/>
                  <a:lumOff val="25000"/>
                </a:schemeClr>
              </a:buClr>
              <a:buFont typeface="Arial" panose="020B0604020202020204" pitchFamily="34" charset="0"/>
              <a:buChar char="•"/>
            </a:pPr>
            <a:r>
              <a:rPr lang="en-GB" sz="3200" dirty="0"/>
              <a:t>We recommend that you attend…</a:t>
            </a:r>
          </a:p>
          <a:p>
            <a:pPr marL="342900" indent="-342900" algn="l">
              <a:buClr>
                <a:schemeClr val="tx2">
                  <a:lumMod val="75000"/>
                  <a:lumOff val="25000"/>
                </a:schemeClr>
              </a:buClr>
              <a:buFont typeface="Arial" panose="020B0604020202020204" pitchFamily="34" charset="0"/>
              <a:buChar char="•"/>
            </a:pPr>
            <a:r>
              <a:rPr lang="en-GB" sz="3200" dirty="0"/>
              <a:t>Third sector agencies will print</a:t>
            </a:r>
          </a:p>
          <a:p>
            <a:pPr marL="342900" indent="-342900" algn="l">
              <a:buClr>
                <a:schemeClr val="tx2">
                  <a:lumMod val="75000"/>
                  <a:lumOff val="25000"/>
                </a:schemeClr>
              </a:buClr>
              <a:buFont typeface="Arial" panose="020B0604020202020204" pitchFamily="34" charset="0"/>
              <a:buChar char="•"/>
            </a:pPr>
            <a:r>
              <a:rPr lang="en-GB" sz="3200" dirty="0"/>
              <a:t>Opportunity to process the information at home</a:t>
            </a:r>
          </a:p>
          <a:p>
            <a:pPr marL="342900" indent="-342900" algn="l">
              <a:buClr>
                <a:schemeClr val="tx2">
                  <a:lumMod val="75000"/>
                  <a:lumOff val="25000"/>
                </a:schemeClr>
              </a:buClr>
              <a:buFont typeface="Arial" panose="020B0604020202020204" pitchFamily="34" charset="0"/>
              <a:buChar char="•"/>
            </a:pPr>
            <a:r>
              <a:rPr lang="en-GB" sz="3200" dirty="0"/>
              <a:t>Prehab and Me website</a:t>
            </a:r>
          </a:p>
        </p:txBody>
      </p:sp>
      <p:pic>
        <p:nvPicPr>
          <p:cNvPr id="5" name="Graphic 4" descr="Document with solid fill">
            <a:extLst>
              <a:ext uri="{FF2B5EF4-FFF2-40B4-BE49-F238E27FC236}">
                <a16:creationId xmlns:a16="http://schemas.microsoft.com/office/drawing/2014/main" id="{9C487392-94E4-40C7-E313-B4F1099691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07445" y="4390219"/>
            <a:ext cx="1652666" cy="1652666"/>
          </a:xfrm>
          <a:prstGeom prst="rect">
            <a:avLst/>
          </a:prstGeom>
        </p:spPr>
      </p:pic>
      <p:grpSp>
        <p:nvGrpSpPr>
          <p:cNvPr id="4" name="Group 3">
            <a:extLst>
              <a:ext uri="{FF2B5EF4-FFF2-40B4-BE49-F238E27FC236}">
                <a16:creationId xmlns:a16="http://schemas.microsoft.com/office/drawing/2014/main" id="{EF1366D8-CBC8-85F9-40BB-2A2B3C8CAFB3}"/>
              </a:ext>
            </a:extLst>
          </p:cNvPr>
          <p:cNvGrpSpPr/>
          <p:nvPr/>
        </p:nvGrpSpPr>
        <p:grpSpPr>
          <a:xfrm>
            <a:off x="0" y="1710"/>
            <a:ext cx="12314583" cy="935773"/>
            <a:chOff x="-61293" y="-79834"/>
            <a:chExt cx="12314583" cy="935773"/>
          </a:xfrm>
        </p:grpSpPr>
        <p:sp>
          <p:nvSpPr>
            <p:cNvPr id="7" name="Rectangle: Single Corner Rounded 6">
              <a:extLst>
                <a:ext uri="{FF2B5EF4-FFF2-40B4-BE49-F238E27FC236}">
                  <a16:creationId xmlns:a16="http://schemas.microsoft.com/office/drawing/2014/main" id="{DD0586CB-0A8C-FB8F-69D1-F4C20AD573DA}"/>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4400" dirty="0">
                  <a:solidFill>
                    <a:srgbClr val="333333"/>
                  </a:solidFill>
                  <a:latin typeface="+mj-lt"/>
                </a:rPr>
                <a:t>	Back it up with a letter or leaflet</a:t>
              </a:r>
              <a:endParaRPr kumimoji="0" lang="en-US" altLang="en-US" sz="4400" b="0" i="0" u="none" strike="noStrike" cap="none" normalizeH="0" baseline="0" dirty="0">
                <a:ln>
                  <a:noFill/>
                </a:ln>
                <a:solidFill>
                  <a:srgbClr val="333333"/>
                </a:solidFill>
                <a:effectLst/>
                <a:latin typeface="+mj-lt"/>
              </a:endParaRPr>
            </a:p>
          </p:txBody>
        </p:sp>
        <p:pic>
          <p:nvPicPr>
            <p:cNvPr id="8" name="Picture 7" descr="A blue and white logo&#10;&#10;Description automatically generated">
              <a:extLst>
                <a:ext uri="{FF2B5EF4-FFF2-40B4-BE49-F238E27FC236}">
                  <a16:creationId xmlns:a16="http://schemas.microsoft.com/office/drawing/2014/main" id="{AEA62649-C662-8946-D44D-1FF560805C4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9" name="Group 8">
              <a:extLst>
                <a:ext uri="{FF2B5EF4-FFF2-40B4-BE49-F238E27FC236}">
                  <a16:creationId xmlns:a16="http://schemas.microsoft.com/office/drawing/2014/main" id="{3123B9DA-89D8-EFF5-D456-28F14159C1EC}"/>
                </a:ext>
              </a:extLst>
            </p:cNvPr>
            <p:cNvGrpSpPr/>
            <p:nvPr/>
          </p:nvGrpSpPr>
          <p:grpSpPr>
            <a:xfrm>
              <a:off x="9673823" y="89919"/>
              <a:ext cx="927480" cy="596266"/>
              <a:chOff x="9279863" y="345262"/>
              <a:chExt cx="927480" cy="596266"/>
            </a:xfrm>
          </p:grpSpPr>
          <p:sp>
            <p:nvSpPr>
              <p:cNvPr id="10" name="Flowchart: Connector 9">
                <a:extLst>
                  <a:ext uri="{FF2B5EF4-FFF2-40B4-BE49-F238E27FC236}">
                    <a16:creationId xmlns:a16="http://schemas.microsoft.com/office/drawing/2014/main" id="{75C79AD5-8A16-5801-6A4B-04F89E014C7B}"/>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Pentagon 10">
                <a:extLst>
                  <a:ext uri="{FF2B5EF4-FFF2-40B4-BE49-F238E27FC236}">
                    <a16:creationId xmlns:a16="http://schemas.microsoft.com/office/drawing/2014/main" id="{655602F8-BFF1-8C91-5612-C1606CF92156}"/>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2050208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3ADE5-01F5-11E9-7D8B-C715FE6076B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E40A04-B6E0-117D-F9D1-54BB6E281901}"/>
              </a:ext>
            </a:extLst>
          </p:cNvPr>
          <p:cNvSpPr>
            <a:spLocks noGrp="1"/>
          </p:cNvSpPr>
          <p:nvPr>
            <p:ph idx="1"/>
          </p:nvPr>
        </p:nvSpPr>
        <p:spPr/>
        <p:txBody>
          <a:bodyPr/>
          <a:lstStyle/>
          <a:p>
            <a:pPr marL="0" indent="0">
              <a:buNone/>
            </a:pPr>
            <a:r>
              <a:rPr lang="en-GB" dirty="0">
                <a:latin typeface="Arial" panose="020B0604020202020204" pitchFamily="34" charset="0"/>
              </a:rPr>
              <a:t>Apple Clinic at the IRH</a:t>
            </a:r>
            <a:endParaRPr lang="en-GB" dirty="0"/>
          </a:p>
          <a:p>
            <a:pPr marL="0" indent="0">
              <a:buNone/>
            </a:pPr>
            <a:endParaRPr lang="en-GB" dirty="0">
              <a:latin typeface="Arial" panose="020B0604020202020204" pitchFamily="34" charset="0"/>
            </a:endParaRPr>
          </a:p>
          <a:p>
            <a:pPr marL="0" indent="0">
              <a:buNone/>
            </a:pPr>
            <a:r>
              <a:rPr lang="en-GB" b="0" i="0" dirty="0">
                <a:effectLst/>
                <a:latin typeface="Calibri" panose="020F0502020204030204" pitchFamily="34" charset="0"/>
                <a:hlinkClick r:id="rId3" tooltip="Original URL: https://vimeo.com/1075297388/d93a1a9387?share=copy. Click or tap if you trust this link."/>
              </a:rPr>
              <a:t>LINK HERE – Vimeo Account</a:t>
            </a:r>
            <a:endParaRPr lang="en-GB" b="0" i="0" dirty="0">
              <a:effectLst/>
              <a:latin typeface="Arial" panose="020B0604020202020204" pitchFamily="34" charset="0"/>
            </a:endParaRPr>
          </a:p>
          <a:p>
            <a:pPr marL="0" indent="0">
              <a:buNone/>
            </a:pPr>
            <a:endParaRPr lang="en-GB" b="0" i="0" dirty="0">
              <a:effectLst/>
              <a:latin typeface="Arial" panose="020B0604020202020204" pitchFamily="34" charset="0"/>
            </a:endParaRPr>
          </a:p>
          <a:p>
            <a:endParaRPr lang="en-GB" dirty="0">
              <a:latin typeface="Arial" panose="020B0604020202020204" pitchFamily="34" charset="0"/>
            </a:endParaRPr>
          </a:p>
        </p:txBody>
      </p:sp>
      <p:grpSp>
        <p:nvGrpSpPr>
          <p:cNvPr id="5" name="Group 4">
            <a:extLst>
              <a:ext uri="{FF2B5EF4-FFF2-40B4-BE49-F238E27FC236}">
                <a16:creationId xmlns:a16="http://schemas.microsoft.com/office/drawing/2014/main" id="{B07631C7-659F-D461-6D36-3F5C90935435}"/>
              </a:ext>
            </a:extLst>
          </p:cNvPr>
          <p:cNvGrpSpPr/>
          <p:nvPr/>
        </p:nvGrpSpPr>
        <p:grpSpPr>
          <a:xfrm>
            <a:off x="0" y="1710"/>
            <a:ext cx="12314583" cy="935773"/>
            <a:chOff x="-61293" y="-79834"/>
            <a:chExt cx="12314583" cy="935773"/>
          </a:xfrm>
        </p:grpSpPr>
        <p:sp>
          <p:nvSpPr>
            <p:cNvPr id="6" name="Rectangle: Single Corner Rounded 5">
              <a:extLst>
                <a:ext uri="{FF2B5EF4-FFF2-40B4-BE49-F238E27FC236}">
                  <a16:creationId xmlns:a16="http://schemas.microsoft.com/office/drawing/2014/main" id="{24996A0A-9D90-F94F-415D-68196A5C58A7}"/>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The Patient Experience</a:t>
              </a:r>
            </a:p>
          </p:txBody>
        </p:sp>
        <p:pic>
          <p:nvPicPr>
            <p:cNvPr id="7" name="Picture 6" descr="A blue and white logo&#10;&#10;Description automatically generated">
              <a:extLst>
                <a:ext uri="{FF2B5EF4-FFF2-40B4-BE49-F238E27FC236}">
                  <a16:creationId xmlns:a16="http://schemas.microsoft.com/office/drawing/2014/main" id="{6D2BA63E-021D-0BE5-7718-E70569B439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8" name="Group 7">
              <a:extLst>
                <a:ext uri="{FF2B5EF4-FFF2-40B4-BE49-F238E27FC236}">
                  <a16:creationId xmlns:a16="http://schemas.microsoft.com/office/drawing/2014/main" id="{9EB689F5-F236-5EFE-FA62-C2E58265DE85}"/>
                </a:ext>
              </a:extLst>
            </p:cNvPr>
            <p:cNvGrpSpPr/>
            <p:nvPr/>
          </p:nvGrpSpPr>
          <p:grpSpPr>
            <a:xfrm>
              <a:off x="9673823" y="89919"/>
              <a:ext cx="927480" cy="596266"/>
              <a:chOff x="9279863" y="345262"/>
              <a:chExt cx="927480" cy="596266"/>
            </a:xfrm>
          </p:grpSpPr>
          <p:sp>
            <p:nvSpPr>
              <p:cNvPr id="9" name="Flowchart: Connector 8">
                <a:extLst>
                  <a:ext uri="{FF2B5EF4-FFF2-40B4-BE49-F238E27FC236}">
                    <a16:creationId xmlns:a16="http://schemas.microsoft.com/office/drawing/2014/main" id="{7A46586E-62A9-B771-C598-6F65349E7D18}"/>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Pentagon 9">
                <a:extLst>
                  <a:ext uri="{FF2B5EF4-FFF2-40B4-BE49-F238E27FC236}">
                    <a16:creationId xmlns:a16="http://schemas.microsoft.com/office/drawing/2014/main" id="{1231862B-C569-D285-93E4-FF656858F7CB}"/>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2418691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956662-A555-182A-70EA-69C4687750E0}"/>
              </a:ext>
            </a:extLst>
          </p:cNvPr>
          <p:cNvSpPr>
            <a:spLocks noGrp="1"/>
          </p:cNvSpPr>
          <p:nvPr>
            <p:ph idx="1"/>
          </p:nvPr>
        </p:nvSpPr>
        <p:spPr>
          <a:xfrm>
            <a:off x="838199" y="1552670"/>
            <a:ext cx="10515600" cy="4351338"/>
          </a:xfrm>
        </p:spPr>
        <p:txBody>
          <a:bodyPr>
            <a:normAutofit/>
          </a:bodyPr>
          <a:lstStyle/>
          <a:p>
            <a:endParaRPr lang="en-GB" dirty="0"/>
          </a:p>
          <a:p>
            <a:pPr>
              <a:buClr>
                <a:schemeClr val="tx2">
                  <a:lumMod val="75000"/>
                  <a:lumOff val="25000"/>
                </a:schemeClr>
              </a:buClr>
            </a:pPr>
            <a:r>
              <a:rPr lang="en-GB" dirty="0"/>
              <a:t>You wouldn’t run a marathon without preparing for it</a:t>
            </a:r>
          </a:p>
          <a:p>
            <a:pPr>
              <a:buClr>
                <a:schemeClr val="tx2">
                  <a:lumMod val="75000"/>
                  <a:lumOff val="25000"/>
                </a:schemeClr>
              </a:buClr>
            </a:pPr>
            <a:r>
              <a:rPr lang="en-GB" dirty="0"/>
              <a:t>Plant the seed</a:t>
            </a:r>
          </a:p>
          <a:p>
            <a:pPr>
              <a:buClr>
                <a:schemeClr val="tx2">
                  <a:lumMod val="75000"/>
                  <a:lumOff val="25000"/>
                </a:schemeClr>
              </a:buClr>
            </a:pPr>
            <a:r>
              <a:rPr lang="en-GB" dirty="0"/>
              <a:t>Point of diagnosis can be a teachable moment</a:t>
            </a:r>
          </a:p>
          <a:p>
            <a:pPr>
              <a:buClr>
                <a:schemeClr val="tx2">
                  <a:lumMod val="75000"/>
                  <a:lumOff val="25000"/>
                </a:schemeClr>
              </a:buClr>
            </a:pPr>
            <a:r>
              <a:rPr lang="en-GB" dirty="0"/>
              <a:t>Refer for ‘a warm hand over’</a:t>
            </a:r>
          </a:p>
          <a:p>
            <a:pPr>
              <a:buClr>
                <a:schemeClr val="tx2">
                  <a:lumMod val="75000"/>
                  <a:lumOff val="25000"/>
                </a:schemeClr>
              </a:buClr>
            </a:pPr>
            <a:r>
              <a:rPr lang="en-GB" dirty="0"/>
              <a:t>Prehab and Me or other take away</a:t>
            </a:r>
          </a:p>
          <a:p>
            <a:pPr>
              <a:buClr>
                <a:schemeClr val="tx2">
                  <a:lumMod val="75000"/>
                  <a:lumOff val="25000"/>
                </a:schemeClr>
              </a:buClr>
            </a:pPr>
            <a:r>
              <a:rPr lang="en-GB" dirty="0"/>
              <a:t>Revisit it, water the seed</a:t>
            </a:r>
          </a:p>
          <a:p>
            <a:pPr>
              <a:buClr>
                <a:schemeClr val="tx2">
                  <a:lumMod val="75000"/>
                  <a:lumOff val="25000"/>
                </a:schemeClr>
              </a:buClr>
            </a:pPr>
            <a:r>
              <a:rPr lang="en-GB" dirty="0"/>
              <a:t>Visit our resources on </a:t>
            </a:r>
            <a:r>
              <a:rPr lang="en-GB" dirty="0" err="1"/>
              <a:t>Staffnet</a:t>
            </a:r>
            <a:r>
              <a:rPr lang="en-GB" dirty="0"/>
              <a:t> </a:t>
            </a:r>
          </a:p>
        </p:txBody>
      </p:sp>
      <p:sp>
        <p:nvSpPr>
          <p:cNvPr id="2" name="Rectangle 1">
            <a:extLst>
              <a:ext uri="{FF2B5EF4-FFF2-40B4-BE49-F238E27FC236}">
                <a16:creationId xmlns:a16="http://schemas.microsoft.com/office/drawing/2014/main" id="{94214AC2-1EA9-B98B-F640-2202D72D5737}"/>
              </a:ext>
            </a:extLst>
          </p:cNvPr>
          <p:cNvSpPr>
            <a:spLocks noChangeArrowheads="1"/>
          </p:cNvSpPr>
          <p:nvPr/>
        </p:nvSpPr>
        <p:spPr bwMode="auto">
          <a:xfrm rot="10800000" flipV="1">
            <a:off x="6095999" y="5120664"/>
            <a:ext cx="9061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hlinkClick r:id="rId2"/>
              </a:rPr>
              <a:t>Home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nvGrpSpPr>
          <p:cNvPr id="11" name="Group 10">
            <a:extLst>
              <a:ext uri="{FF2B5EF4-FFF2-40B4-BE49-F238E27FC236}">
                <a16:creationId xmlns:a16="http://schemas.microsoft.com/office/drawing/2014/main" id="{B8125AE8-307F-F650-ABA7-8138CC63E20A}"/>
              </a:ext>
            </a:extLst>
          </p:cNvPr>
          <p:cNvGrpSpPr/>
          <p:nvPr/>
        </p:nvGrpSpPr>
        <p:grpSpPr>
          <a:xfrm>
            <a:off x="0" y="18219"/>
            <a:ext cx="12314583" cy="935773"/>
            <a:chOff x="-61293" y="-79834"/>
            <a:chExt cx="12314583" cy="935773"/>
          </a:xfrm>
        </p:grpSpPr>
        <p:sp>
          <p:nvSpPr>
            <p:cNvPr id="12" name="Rectangle: Single Corner Rounded 11">
              <a:extLst>
                <a:ext uri="{FF2B5EF4-FFF2-40B4-BE49-F238E27FC236}">
                  <a16:creationId xmlns:a16="http://schemas.microsoft.com/office/drawing/2014/main" id="{08723DB1-A759-A2B3-717F-A4B1362D9B09}"/>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Talk about Prehab</a:t>
              </a:r>
            </a:p>
          </p:txBody>
        </p:sp>
        <p:pic>
          <p:nvPicPr>
            <p:cNvPr id="13" name="Picture 12" descr="A blue and white logo&#10;&#10;Description automatically generated">
              <a:extLst>
                <a:ext uri="{FF2B5EF4-FFF2-40B4-BE49-F238E27FC236}">
                  <a16:creationId xmlns:a16="http://schemas.microsoft.com/office/drawing/2014/main" id="{63ED2A2D-050D-D831-85D1-0BC8C1FBE6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4" name="Group 13">
              <a:extLst>
                <a:ext uri="{FF2B5EF4-FFF2-40B4-BE49-F238E27FC236}">
                  <a16:creationId xmlns:a16="http://schemas.microsoft.com/office/drawing/2014/main" id="{EFD1CF80-4262-056F-7D9D-4B08E2960675}"/>
                </a:ext>
              </a:extLst>
            </p:cNvPr>
            <p:cNvGrpSpPr/>
            <p:nvPr/>
          </p:nvGrpSpPr>
          <p:grpSpPr>
            <a:xfrm>
              <a:off x="9673823" y="89919"/>
              <a:ext cx="927480" cy="596266"/>
              <a:chOff x="9279863" y="345262"/>
              <a:chExt cx="927480" cy="596266"/>
            </a:xfrm>
          </p:grpSpPr>
          <p:sp>
            <p:nvSpPr>
              <p:cNvPr id="15" name="Flowchart: Connector 14">
                <a:extLst>
                  <a:ext uri="{FF2B5EF4-FFF2-40B4-BE49-F238E27FC236}">
                    <a16:creationId xmlns:a16="http://schemas.microsoft.com/office/drawing/2014/main" id="{E899E332-BA35-7CA5-9A67-3160CC77E0A9}"/>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Pentagon 15">
                <a:extLst>
                  <a:ext uri="{FF2B5EF4-FFF2-40B4-BE49-F238E27FC236}">
                    <a16:creationId xmlns:a16="http://schemas.microsoft.com/office/drawing/2014/main" id="{9DD7E87A-369E-A80D-1144-98F1E8DBA27A}"/>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3903792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720A94-73AE-6446-1E27-BE3C27CC8AFE}"/>
              </a:ext>
            </a:extLst>
          </p:cNvPr>
          <p:cNvSpPr>
            <a:spLocks noGrp="1"/>
          </p:cNvSpPr>
          <p:nvPr>
            <p:ph idx="1"/>
          </p:nvPr>
        </p:nvSpPr>
        <p:spPr/>
        <p:txBody>
          <a:bodyPr/>
          <a:lstStyle/>
          <a:p>
            <a:pPr>
              <a:buClr>
                <a:schemeClr val="tx2">
                  <a:lumMod val="75000"/>
                  <a:lumOff val="25000"/>
                </a:schemeClr>
              </a:buClr>
            </a:pPr>
            <a:r>
              <a:rPr lang="en-GB" dirty="0">
                <a:hlinkClick r:id="rId3"/>
              </a:rPr>
              <a:t>Maggie's, Glasgow | Maggie’s</a:t>
            </a:r>
            <a:endParaRPr lang="en-GB" dirty="0"/>
          </a:p>
          <a:p>
            <a:pPr>
              <a:buClr>
                <a:schemeClr val="tx2">
                  <a:lumMod val="75000"/>
                  <a:lumOff val="25000"/>
                </a:schemeClr>
              </a:buClr>
            </a:pPr>
            <a:r>
              <a:rPr lang="en-GB" dirty="0">
                <a:hlinkClick r:id="rId4"/>
              </a:rPr>
              <a:t>Home | Beatson Cancer Charity</a:t>
            </a:r>
            <a:endParaRPr lang="en-GB" dirty="0"/>
          </a:p>
          <a:p>
            <a:pPr>
              <a:buClr>
                <a:schemeClr val="tx2">
                  <a:lumMod val="75000"/>
                  <a:lumOff val="25000"/>
                </a:schemeClr>
              </a:buClr>
            </a:pPr>
            <a:r>
              <a:rPr lang="en-GB" dirty="0">
                <a:hlinkClick r:id="rId5"/>
              </a:rPr>
              <a:t>Cancer information and support | Macmillan Cancer Support</a:t>
            </a:r>
            <a:endParaRPr lang="en-GB" dirty="0"/>
          </a:p>
          <a:p>
            <a:pPr>
              <a:buClr>
                <a:schemeClr val="tx2">
                  <a:lumMod val="75000"/>
                  <a:lumOff val="25000"/>
                </a:schemeClr>
              </a:buClr>
            </a:pPr>
            <a:r>
              <a:rPr lang="en-GB" dirty="0"/>
              <a:t>Local ICJ</a:t>
            </a:r>
          </a:p>
          <a:p>
            <a:pPr>
              <a:buClr>
                <a:schemeClr val="tx2">
                  <a:lumMod val="75000"/>
                  <a:lumOff val="25000"/>
                </a:schemeClr>
              </a:buClr>
            </a:pPr>
            <a:r>
              <a:rPr lang="en-GB" dirty="0"/>
              <a:t>Weight management</a:t>
            </a:r>
          </a:p>
          <a:p>
            <a:pPr>
              <a:buClr>
                <a:schemeClr val="tx2">
                  <a:lumMod val="75000"/>
                  <a:lumOff val="25000"/>
                </a:schemeClr>
              </a:buClr>
            </a:pPr>
            <a:r>
              <a:rPr lang="en-GB" dirty="0"/>
              <a:t>Stop smoking</a:t>
            </a:r>
          </a:p>
          <a:p>
            <a:pPr>
              <a:buClr>
                <a:schemeClr val="tx2">
                  <a:lumMod val="75000"/>
                  <a:lumOff val="25000"/>
                </a:schemeClr>
              </a:buClr>
            </a:pPr>
            <a:r>
              <a:rPr lang="en-GB" dirty="0"/>
              <a:t>Addiction services</a:t>
            </a:r>
          </a:p>
          <a:p>
            <a:pPr>
              <a:buClr>
                <a:schemeClr val="tx2">
                  <a:lumMod val="75000"/>
                  <a:lumOff val="25000"/>
                </a:schemeClr>
              </a:buClr>
            </a:pPr>
            <a:r>
              <a:rPr lang="en-GB" dirty="0"/>
              <a:t>Spiritual Care</a:t>
            </a:r>
          </a:p>
          <a:p>
            <a:endParaRPr lang="en-GB" dirty="0"/>
          </a:p>
        </p:txBody>
      </p:sp>
      <p:grpSp>
        <p:nvGrpSpPr>
          <p:cNvPr id="5" name="Group 4">
            <a:extLst>
              <a:ext uri="{FF2B5EF4-FFF2-40B4-BE49-F238E27FC236}">
                <a16:creationId xmlns:a16="http://schemas.microsoft.com/office/drawing/2014/main" id="{E731C353-94B4-9983-1A44-891E321BA2C0}"/>
              </a:ext>
            </a:extLst>
          </p:cNvPr>
          <p:cNvGrpSpPr/>
          <p:nvPr/>
        </p:nvGrpSpPr>
        <p:grpSpPr>
          <a:xfrm>
            <a:off x="0" y="1710"/>
            <a:ext cx="12314583" cy="935773"/>
            <a:chOff x="-61293" y="-79834"/>
            <a:chExt cx="12314583" cy="935773"/>
          </a:xfrm>
        </p:grpSpPr>
        <p:sp>
          <p:nvSpPr>
            <p:cNvPr id="6" name="Rectangle: Single Corner Rounded 5">
              <a:extLst>
                <a:ext uri="{FF2B5EF4-FFF2-40B4-BE49-F238E27FC236}">
                  <a16:creationId xmlns:a16="http://schemas.microsoft.com/office/drawing/2014/main" id="{15819FF0-B9BE-26ED-9E1C-7925874EFDDD}"/>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Some Prehab Providers</a:t>
              </a:r>
            </a:p>
          </p:txBody>
        </p:sp>
        <p:pic>
          <p:nvPicPr>
            <p:cNvPr id="7" name="Picture 6" descr="A blue and white logo&#10;&#10;Description automatically generated">
              <a:extLst>
                <a:ext uri="{FF2B5EF4-FFF2-40B4-BE49-F238E27FC236}">
                  <a16:creationId xmlns:a16="http://schemas.microsoft.com/office/drawing/2014/main" id="{0F808B01-CE5E-4BCF-0E47-128EE0541CF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8" name="Group 7">
              <a:extLst>
                <a:ext uri="{FF2B5EF4-FFF2-40B4-BE49-F238E27FC236}">
                  <a16:creationId xmlns:a16="http://schemas.microsoft.com/office/drawing/2014/main" id="{3BBA635D-C050-8206-4F9E-E4B3A04FA36D}"/>
                </a:ext>
              </a:extLst>
            </p:cNvPr>
            <p:cNvGrpSpPr/>
            <p:nvPr/>
          </p:nvGrpSpPr>
          <p:grpSpPr>
            <a:xfrm>
              <a:off x="9673823" y="89919"/>
              <a:ext cx="927480" cy="596266"/>
              <a:chOff x="9279863" y="345262"/>
              <a:chExt cx="927480" cy="596266"/>
            </a:xfrm>
          </p:grpSpPr>
          <p:sp>
            <p:nvSpPr>
              <p:cNvPr id="9" name="Flowchart: Connector 8">
                <a:extLst>
                  <a:ext uri="{FF2B5EF4-FFF2-40B4-BE49-F238E27FC236}">
                    <a16:creationId xmlns:a16="http://schemas.microsoft.com/office/drawing/2014/main" id="{7EDD1489-C3FC-29F2-7912-16509BA7A94F}"/>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Pentagon 9">
                <a:extLst>
                  <a:ext uri="{FF2B5EF4-FFF2-40B4-BE49-F238E27FC236}">
                    <a16:creationId xmlns:a16="http://schemas.microsoft.com/office/drawing/2014/main" id="{6F0E6B59-2CF3-1C6E-1195-9D5785B4A075}"/>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2398378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E00C82-9B3C-A434-A65D-5557F88B8CF3}"/>
              </a:ext>
            </a:extLst>
          </p:cNvPr>
          <p:cNvSpPr>
            <a:spLocks noGrp="1"/>
          </p:cNvSpPr>
          <p:nvPr>
            <p:ph idx="1"/>
          </p:nvPr>
        </p:nvSpPr>
        <p:spPr/>
        <p:txBody>
          <a:bodyPr/>
          <a:lstStyle/>
          <a:p>
            <a:pPr>
              <a:buClr>
                <a:schemeClr val="tx2">
                  <a:lumMod val="75000"/>
                  <a:lumOff val="25000"/>
                </a:schemeClr>
              </a:buClr>
            </a:pPr>
            <a:r>
              <a:rPr lang="en-GB" dirty="0">
                <a:hlinkClick r:id="rId3"/>
              </a:rPr>
              <a:t>Prehab and Me – Prehabilitation for Scotland</a:t>
            </a:r>
            <a:endParaRPr lang="en-GB" dirty="0"/>
          </a:p>
          <a:p>
            <a:pPr>
              <a:buClr>
                <a:schemeClr val="tx2">
                  <a:lumMod val="75000"/>
                  <a:lumOff val="25000"/>
                </a:schemeClr>
              </a:buClr>
            </a:pPr>
            <a:r>
              <a:rPr lang="en-GB" dirty="0" err="1">
                <a:hlinkClick r:id="rId4"/>
              </a:rPr>
              <a:t>PRosPer</a:t>
            </a:r>
            <a:r>
              <a:rPr lang="en-GB" dirty="0">
                <a:hlinkClick r:id="rId4"/>
              </a:rPr>
              <a:t> - Cancer Prehabilitation and Rehabilitation - </a:t>
            </a:r>
            <a:r>
              <a:rPr lang="en-GB" dirty="0" err="1">
                <a:hlinkClick r:id="rId4"/>
              </a:rPr>
              <a:t>elearning</a:t>
            </a:r>
            <a:r>
              <a:rPr lang="en-GB" dirty="0">
                <a:hlinkClick r:id="rId4"/>
              </a:rPr>
              <a:t> for healthcare</a:t>
            </a:r>
            <a:endParaRPr lang="en-GB" dirty="0"/>
          </a:p>
          <a:p>
            <a:pPr>
              <a:buClr>
                <a:schemeClr val="tx2">
                  <a:lumMod val="75000"/>
                  <a:lumOff val="25000"/>
                </a:schemeClr>
              </a:buClr>
            </a:pPr>
            <a:r>
              <a:rPr lang="en-GB" dirty="0">
                <a:hlinkClick r:id="rId5"/>
              </a:rPr>
              <a:t>Behaviour change for health | NHS Education for Scotland</a:t>
            </a:r>
            <a:endParaRPr lang="en-GB" dirty="0"/>
          </a:p>
          <a:p>
            <a:pPr>
              <a:buClr>
                <a:schemeClr val="tx2">
                  <a:lumMod val="75000"/>
                  <a:lumOff val="25000"/>
                </a:schemeClr>
              </a:buClr>
            </a:pPr>
            <a:endParaRPr lang="en-GB" dirty="0"/>
          </a:p>
        </p:txBody>
      </p:sp>
      <p:grpSp>
        <p:nvGrpSpPr>
          <p:cNvPr id="5" name="Group 4">
            <a:extLst>
              <a:ext uri="{FF2B5EF4-FFF2-40B4-BE49-F238E27FC236}">
                <a16:creationId xmlns:a16="http://schemas.microsoft.com/office/drawing/2014/main" id="{0B43019B-EBE6-7B34-EB43-4AB49CC82AF7}"/>
              </a:ext>
            </a:extLst>
          </p:cNvPr>
          <p:cNvGrpSpPr/>
          <p:nvPr/>
        </p:nvGrpSpPr>
        <p:grpSpPr>
          <a:xfrm>
            <a:off x="0" y="1710"/>
            <a:ext cx="12314583" cy="935773"/>
            <a:chOff x="-61293" y="-79834"/>
            <a:chExt cx="12314583" cy="935773"/>
          </a:xfrm>
        </p:grpSpPr>
        <p:sp>
          <p:nvSpPr>
            <p:cNvPr id="6" name="Rectangle: Single Corner Rounded 5">
              <a:extLst>
                <a:ext uri="{FF2B5EF4-FFF2-40B4-BE49-F238E27FC236}">
                  <a16:creationId xmlns:a16="http://schemas.microsoft.com/office/drawing/2014/main" id="{26844A07-B6AF-F8CB-15F6-BE013B3400E5}"/>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4400" dirty="0">
                  <a:solidFill>
                    <a:srgbClr val="333333"/>
                  </a:solidFill>
                  <a:latin typeface="+mj-lt"/>
                </a:rPr>
                <a:t>	Prehab Learning Opportunities</a:t>
              </a:r>
              <a:endParaRPr kumimoji="0" lang="en-US" altLang="en-US" sz="4400" b="0" i="0" u="none" strike="noStrike" cap="none" normalizeH="0" baseline="0" dirty="0">
                <a:ln>
                  <a:noFill/>
                </a:ln>
                <a:solidFill>
                  <a:srgbClr val="333333"/>
                </a:solidFill>
                <a:effectLst/>
                <a:latin typeface="+mj-lt"/>
              </a:endParaRPr>
            </a:p>
          </p:txBody>
        </p:sp>
        <p:pic>
          <p:nvPicPr>
            <p:cNvPr id="7" name="Picture 6" descr="A blue and white logo&#10;&#10;Description automatically generated">
              <a:extLst>
                <a:ext uri="{FF2B5EF4-FFF2-40B4-BE49-F238E27FC236}">
                  <a16:creationId xmlns:a16="http://schemas.microsoft.com/office/drawing/2014/main" id="{62B028B4-9569-8A21-CFD4-354C7088F13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8" name="Group 7">
              <a:extLst>
                <a:ext uri="{FF2B5EF4-FFF2-40B4-BE49-F238E27FC236}">
                  <a16:creationId xmlns:a16="http://schemas.microsoft.com/office/drawing/2014/main" id="{04C5C402-E9FD-9226-BB5A-B020BC0A5EF1}"/>
                </a:ext>
              </a:extLst>
            </p:cNvPr>
            <p:cNvGrpSpPr/>
            <p:nvPr/>
          </p:nvGrpSpPr>
          <p:grpSpPr>
            <a:xfrm>
              <a:off x="9673823" y="89919"/>
              <a:ext cx="927480" cy="596266"/>
              <a:chOff x="9279863" y="345262"/>
              <a:chExt cx="927480" cy="596266"/>
            </a:xfrm>
          </p:grpSpPr>
          <p:sp>
            <p:nvSpPr>
              <p:cNvPr id="9" name="Flowchart: Connector 8">
                <a:extLst>
                  <a:ext uri="{FF2B5EF4-FFF2-40B4-BE49-F238E27FC236}">
                    <a16:creationId xmlns:a16="http://schemas.microsoft.com/office/drawing/2014/main" id="{8736A0A4-A810-21CB-B1B1-9449A853B1A3}"/>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Pentagon 9">
                <a:extLst>
                  <a:ext uri="{FF2B5EF4-FFF2-40B4-BE49-F238E27FC236}">
                    <a16:creationId xmlns:a16="http://schemas.microsoft.com/office/drawing/2014/main" id="{CE37C623-895A-8820-B44F-6FEE33577EFF}"/>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4161310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B4A8D7A-62A4-69C7-74CA-8A19397024C5}"/>
              </a:ext>
            </a:extLst>
          </p:cNvPr>
          <p:cNvGrpSpPr/>
          <p:nvPr/>
        </p:nvGrpSpPr>
        <p:grpSpPr>
          <a:xfrm>
            <a:off x="0" y="1710"/>
            <a:ext cx="12314583" cy="935773"/>
            <a:chOff x="-61293" y="-79834"/>
            <a:chExt cx="12314583" cy="935773"/>
          </a:xfrm>
        </p:grpSpPr>
        <p:sp>
          <p:nvSpPr>
            <p:cNvPr id="3" name="Rectangle: Single Corner Rounded 2">
              <a:extLst>
                <a:ext uri="{FF2B5EF4-FFF2-40B4-BE49-F238E27FC236}">
                  <a16:creationId xmlns:a16="http://schemas.microsoft.com/office/drawing/2014/main" id="{06F35EF3-2EC9-3254-0B68-DFA4C644B324}"/>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Learning Objectives</a:t>
              </a:r>
            </a:p>
          </p:txBody>
        </p:sp>
        <p:pic>
          <p:nvPicPr>
            <p:cNvPr id="7" name="Picture 6" descr="A blue and white logo&#10;&#10;Description automatically generated">
              <a:extLst>
                <a:ext uri="{FF2B5EF4-FFF2-40B4-BE49-F238E27FC236}">
                  <a16:creationId xmlns:a16="http://schemas.microsoft.com/office/drawing/2014/main" id="{8FCB7C0A-8EEA-623F-45F4-90E20514E4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0" name="Group 9">
              <a:extLst>
                <a:ext uri="{FF2B5EF4-FFF2-40B4-BE49-F238E27FC236}">
                  <a16:creationId xmlns:a16="http://schemas.microsoft.com/office/drawing/2014/main" id="{FDACF815-C8EE-4C49-5857-F98B8AA7FEBE}"/>
                </a:ext>
              </a:extLst>
            </p:cNvPr>
            <p:cNvGrpSpPr/>
            <p:nvPr/>
          </p:nvGrpSpPr>
          <p:grpSpPr>
            <a:xfrm>
              <a:off x="9673823" y="89919"/>
              <a:ext cx="927480" cy="596266"/>
              <a:chOff x="9279863" y="345262"/>
              <a:chExt cx="927480" cy="596266"/>
            </a:xfrm>
          </p:grpSpPr>
          <p:sp>
            <p:nvSpPr>
              <p:cNvPr id="11" name="Flowchart: Connector 10">
                <a:extLst>
                  <a:ext uri="{FF2B5EF4-FFF2-40B4-BE49-F238E27FC236}">
                    <a16:creationId xmlns:a16="http://schemas.microsoft.com/office/drawing/2014/main" id="{81EE195E-E285-72CB-FFE6-5A5813985F28}"/>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Pentagon 11">
                <a:extLst>
                  <a:ext uri="{FF2B5EF4-FFF2-40B4-BE49-F238E27FC236}">
                    <a16:creationId xmlns:a16="http://schemas.microsoft.com/office/drawing/2014/main" id="{8EFB7B67-6293-FFDC-2B68-AB4263DA93C3}"/>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grpSp>
        <p:nvGrpSpPr>
          <p:cNvPr id="14" name="Group 13">
            <a:extLst>
              <a:ext uri="{FF2B5EF4-FFF2-40B4-BE49-F238E27FC236}">
                <a16:creationId xmlns:a16="http://schemas.microsoft.com/office/drawing/2014/main" id="{5E7B6941-D50B-C72E-8018-E53807869B87}"/>
              </a:ext>
            </a:extLst>
          </p:cNvPr>
          <p:cNvGrpSpPr/>
          <p:nvPr/>
        </p:nvGrpSpPr>
        <p:grpSpPr>
          <a:xfrm>
            <a:off x="434742" y="1916433"/>
            <a:ext cx="5937032" cy="3816848"/>
            <a:chOff x="945493" y="1520576"/>
            <a:chExt cx="5937032" cy="3816848"/>
          </a:xfrm>
        </p:grpSpPr>
        <p:sp>
          <p:nvSpPr>
            <p:cNvPr id="15" name="Flowchart: Connector 14">
              <a:extLst>
                <a:ext uri="{FF2B5EF4-FFF2-40B4-BE49-F238E27FC236}">
                  <a16:creationId xmlns:a16="http://schemas.microsoft.com/office/drawing/2014/main" id="{4A8511F3-CEE1-DAE4-33D2-7B3FFC957E18}"/>
                </a:ext>
              </a:extLst>
            </p:cNvPr>
            <p:cNvSpPr/>
            <p:nvPr/>
          </p:nvSpPr>
          <p:spPr>
            <a:xfrm>
              <a:off x="4797714" y="2322537"/>
              <a:ext cx="2084811" cy="2212919"/>
            </a:xfrm>
            <a:prstGeom prst="flowChartConnector">
              <a:avLst/>
            </a:prstGeom>
            <a:solidFill>
              <a:srgbClr val="C00000"/>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Pentagon 15">
              <a:extLst>
                <a:ext uri="{FF2B5EF4-FFF2-40B4-BE49-F238E27FC236}">
                  <a16:creationId xmlns:a16="http://schemas.microsoft.com/office/drawing/2014/main" id="{BB3EC36F-9033-880D-2E65-F7E6AC58B280}"/>
                </a:ext>
              </a:extLst>
            </p:cNvPr>
            <p:cNvSpPr/>
            <p:nvPr/>
          </p:nvSpPr>
          <p:spPr>
            <a:xfrm>
              <a:off x="945493" y="1520576"/>
              <a:ext cx="5394481" cy="3816848"/>
            </a:xfrm>
            <a:prstGeom prst="homePlate">
              <a:avLst>
                <a:gd name="adj" fmla="val 620229"/>
              </a:avLst>
            </a:prstGeom>
            <a:solidFill>
              <a:schemeClr val="bg1">
                <a:lumMod val="85000"/>
              </a:schemeClr>
            </a:solidFill>
            <a:ln w="190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200" b="1" dirty="0">
                <a:solidFill>
                  <a:schemeClr val="accent1">
                    <a:lumMod val="75000"/>
                  </a:schemeClr>
                </a:solidFill>
                <a:latin typeface="+mj-lt"/>
              </a:endParaRPr>
            </a:p>
          </p:txBody>
        </p:sp>
      </p:grpSp>
      <p:sp>
        <p:nvSpPr>
          <p:cNvPr id="17" name="TextBox 16">
            <a:extLst>
              <a:ext uri="{FF2B5EF4-FFF2-40B4-BE49-F238E27FC236}">
                <a16:creationId xmlns:a16="http://schemas.microsoft.com/office/drawing/2014/main" id="{EA1077DC-E087-3F36-5496-5419B7E39E84}"/>
              </a:ext>
            </a:extLst>
          </p:cNvPr>
          <p:cNvSpPr txBox="1"/>
          <p:nvPr/>
        </p:nvSpPr>
        <p:spPr>
          <a:xfrm>
            <a:off x="601103" y="2622989"/>
            <a:ext cx="3666264" cy="2308324"/>
          </a:xfrm>
          <a:prstGeom prst="rect">
            <a:avLst/>
          </a:prstGeom>
          <a:noFill/>
        </p:spPr>
        <p:txBody>
          <a:bodyPr wrap="square">
            <a:spAutoFit/>
          </a:bodyPr>
          <a:lstStyle/>
          <a:p>
            <a:r>
              <a:rPr lang="en-GB" sz="4800" dirty="0">
                <a:solidFill>
                  <a:schemeClr val="tx2">
                    <a:lumMod val="90000"/>
                    <a:lumOff val="10000"/>
                  </a:schemeClr>
                </a:solidFill>
              </a:rPr>
              <a:t>T</a:t>
            </a:r>
            <a:r>
              <a:rPr lang="en-GB" sz="4800" dirty="0">
                <a:solidFill>
                  <a:schemeClr val="tx2">
                    <a:lumMod val="75000"/>
                    <a:lumOff val="25000"/>
                  </a:schemeClr>
                </a:solidFill>
              </a:rPr>
              <a:t>alking</a:t>
            </a:r>
          </a:p>
          <a:p>
            <a:r>
              <a:rPr lang="en-GB" sz="4800" dirty="0">
                <a:solidFill>
                  <a:schemeClr val="tx2">
                    <a:lumMod val="90000"/>
                    <a:lumOff val="10000"/>
                  </a:schemeClr>
                </a:solidFill>
              </a:rPr>
              <a:t>a</a:t>
            </a:r>
            <a:r>
              <a:rPr lang="en-GB" sz="4800" dirty="0">
                <a:solidFill>
                  <a:schemeClr val="tx2">
                    <a:lumMod val="75000"/>
                    <a:lumOff val="25000"/>
                  </a:schemeClr>
                </a:solidFill>
              </a:rPr>
              <a:t>bout</a:t>
            </a:r>
            <a:r>
              <a:rPr lang="en-GB" sz="4800" dirty="0">
                <a:solidFill>
                  <a:schemeClr val="tx1"/>
                </a:solidFill>
              </a:rPr>
              <a:t> </a:t>
            </a:r>
          </a:p>
          <a:p>
            <a:r>
              <a:rPr lang="en-GB" sz="4800" dirty="0">
                <a:solidFill>
                  <a:schemeClr val="tx2">
                    <a:lumMod val="90000"/>
                    <a:lumOff val="10000"/>
                  </a:schemeClr>
                </a:solidFill>
              </a:rPr>
              <a:t>P</a:t>
            </a:r>
            <a:r>
              <a:rPr lang="en-GB" sz="4800" dirty="0">
                <a:solidFill>
                  <a:schemeClr val="tx2">
                    <a:lumMod val="75000"/>
                    <a:lumOff val="25000"/>
                  </a:schemeClr>
                </a:solidFill>
              </a:rPr>
              <a:t>rehab</a:t>
            </a:r>
            <a:endParaRPr lang="en-GB" sz="4800" dirty="0"/>
          </a:p>
        </p:txBody>
      </p:sp>
      <p:grpSp>
        <p:nvGrpSpPr>
          <p:cNvPr id="8" name="Group 7">
            <a:extLst>
              <a:ext uri="{FF2B5EF4-FFF2-40B4-BE49-F238E27FC236}">
                <a16:creationId xmlns:a16="http://schemas.microsoft.com/office/drawing/2014/main" id="{7EB5D4C6-5134-AADC-EEDE-51F70D4FED03}"/>
              </a:ext>
            </a:extLst>
          </p:cNvPr>
          <p:cNvGrpSpPr/>
          <p:nvPr/>
        </p:nvGrpSpPr>
        <p:grpSpPr>
          <a:xfrm>
            <a:off x="4111563" y="1916433"/>
            <a:ext cx="8203020" cy="3265167"/>
            <a:chOff x="1993606" y="2488018"/>
            <a:chExt cx="8203020" cy="3558452"/>
          </a:xfrm>
        </p:grpSpPr>
        <p:sp>
          <p:nvSpPr>
            <p:cNvPr id="5" name="Rectangle: Rounded Corners 4">
              <a:extLst>
                <a:ext uri="{FF2B5EF4-FFF2-40B4-BE49-F238E27FC236}">
                  <a16:creationId xmlns:a16="http://schemas.microsoft.com/office/drawing/2014/main" id="{3966B4CC-5A8F-E34E-DFA7-FA4A4FCFE278}"/>
                </a:ext>
              </a:extLst>
            </p:cNvPr>
            <p:cNvSpPr/>
            <p:nvPr/>
          </p:nvSpPr>
          <p:spPr>
            <a:xfrm>
              <a:off x="1993606" y="2718480"/>
              <a:ext cx="8014438" cy="3327990"/>
            </a:xfrm>
            <a:prstGeom prst="roundRect">
              <a:avLst/>
            </a:prstGeom>
            <a:solidFill>
              <a:schemeClr val="bg1">
                <a:lumMod val="95000"/>
              </a:schemeClr>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
              <a:extLst>
                <a:ext uri="{FF2B5EF4-FFF2-40B4-BE49-F238E27FC236}">
                  <a16:creationId xmlns:a16="http://schemas.microsoft.com/office/drawing/2014/main" id="{3BB60A15-F948-A0E8-A047-F92624B7D2DF}"/>
                </a:ext>
              </a:extLst>
            </p:cNvPr>
            <p:cNvSpPr txBox="1">
              <a:spLocks/>
            </p:cNvSpPr>
            <p:nvPr/>
          </p:nvSpPr>
          <p:spPr>
            <a:xfrm>
              <a:off x="2182189" y="2488018"/>
              <a:ext cx="8014437" cy="33279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pPr marL="342900" indent="-342900">
                <a:buClr>
                  <a:schemeClr val="tx2">
                    <a:lumMod val="75000"/>
                    <a:lumOff val="25000"/>
                  </a:schemeClr>
                </a:buClr>
              </a:pPr>
              <a:r>
                <a:rPr lang="en-GB" dirty="0"/>
                <a:t>Gain a better understanding of Prehab </a:t>
              </a:r>
            </a:p>
            <a:p>
              <a:pPr marL="342900" indent="-342900">
                <a:buClr>
                  <a:schemeClr val="tx2">
                    <a:lumMod val="75000"/>
                    <a:lumOff val="25000"/>
                  </a:schemeClr>
                </a:buClr>
              </a:pPr>
              <a:r>
                <a:rPr lang="en-GB" dirty="0"/>
                <a:t>Feel more confident talking about Prehab with a person diagnosed with cancer</a:t>
              </a:r>
            </a:p>
            <a:p>
              <a:pPr marL="342900" indent="-342900">
                <a:buClr>
                  <a:schemeClr val="tx2">
                    <a:lumMod val="75000"/>
                    <a:lumOff val="25000"/>
                  </a:schemeClr>
                </a:buClr>
              </a:pPr>
              <a:r>
                <a:rPr lang="en-GB" dirty="0"/>
                <a:t>Feel more confident about when to talk about Prehab</a:t>
              </a:r>
            </a:p>
            <a:p>
              <a:pPr marL="0" indent="0">
                <a:buNone/>
              </a:pPr>
              <a:endParaRPr lang="en-GB" dirty="0"/>
            </a:p>
          </p:txBody>
        </p:sp>
      </p:grpSp>
    </p:spTree>
    <p:extLst>
      <p:ext uri="{BB962C8B-B14F-4D97-AF65-F5344CB8AC3E}">
        <p14:creationId xmlns:p14="http://schemas.microsoft.com/office/powerpoint/2010/main" val="113075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DB0EC-8BA0-27BA-07F8-6D300C284EB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16BF0846-77D5-10E6-F4F7-22CEC364E08F}"/>
              </a:ext>
            </a:extLst>
          </p:cNvPr>
          <p:cNvGrpSpPr/>
          <p:nvPr/>
        </p:nvGrpSpPr>
        <p:grpSpPr>
          <a:xfrm>
            <a:off x="0" y="1710"/>
            <a:ext cx="12314583" cy="935773"/>
            <a:chOff x="-61293" y="-79834"/>
            <a:chExt cx="12314583" cy="935773"/>
          </a:xfrm>
        </p:grpSpPr>
        <p:sp>
          <p:nvSpPr>
            <p:cNvPr id="5" name="Rectangle: Single Corner Rounded 4">
              <a:extLst>
                <a:ext uri="{FF2B5EF4-FFF2-40B4-BE49-F238E27FC236}">
                  <a16:creationId xmlns:a16="http://schemas.microsoft.com/office/drawing/2014/main" id="{407D3D08-4508-2C2A-F742-36F291A240BC}"/>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Questions &amp; Feedback please</a:t>
              </a:r>
            </a:p>
          </p:txBody>
        </p:sp>
        <p:pic>
          <p:nvPicPr>
            <p:cNvPr id="6" name="Picture 5" descr="A blue and white logo&#10;&#10;Description automatically generated">
              <a:extLst>
                <a:ext uri="{FF2B5EF4-FFF2-40B4-BE49-F238E27FC236}">
                  <a16:creationId xmlns:a16="http://schemas.microsoft.com/office/drawing/2014/main" id="{2ADD512B-DD51-BA87-E8E4-3939D08F081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7" name="Group 6">
              <a:extLst>
                <a:ext uri="{FF2B5EF4-FFF2-40B4-BE49-F238E27FC236}">
                  <a16:creationId xmlns:a16="http://schemas.microsoft.com/office/drawing/2014/main" id="{06618292-10EB-2FE7-6997-FE1355007B96}"/>
                </a:ext>
              </a:extLst>
            </p:cNvPr>
            <p:cNvGrpSpPr/>
            <p:nvPr/>
          </p:nvGrpSpPr>
          <p:grpSpPr>
            <a:xfrm>
              <a:off x="9673823" y="89919"/>
              <a:ext cx="927480" cy="596266"/>
              <a:chOff x="9279863" y="345262"/>
              <a:chExt cx="927480" cy="596266"/>
            </a:xfrm>
          </p:grpSpPr>
          <p:sp>
            <p:nvSpPr>
              <p:cNvPr id="8" name="Flowchart: Connector 7">
                <a:extLst>
                  <a:ext uri="{FF2B5EF4-FFF2-40B4-BE49-F238E27FC236}">
                    <a16:creationId xmlns:a16="http://schemas.microsoft.com/office/drawing/2014/main" id="{D3F09512-B580-0C48-893A-19E478951333}"/>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Pentagon 8">
                <a:extLst>
                  <a:ext uri="{FF2B5EF4-FFF2-40B4-BE49-F238E27FC236}">
                    <a16:creationId xmlns:a16="http://schemas.microsoft.com/office/drawing/2014/main" id="{FFC5578F-4F3F-5382-A6FD-6EC697BC13CC}"/>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2" name="TextBox 1">
            <a:extLst>
              <a:ext uri="{FF2B5EF4-FFF2-40B4-BE49-F238E27FC236}">
                <a16:creationId xmlns:a16="http://schemas.microsoft.com/office/drawing/2014/main" id="{3C32FFAF-6139-5D84-4752-908F94A6FB8E}"/>
              </a:ext>
            </a:extLst>
          </p:cNvPr>
          <p:cNvSpPr txBox="1"/>
          <p:nvPr/>
        </p:nvSpPr>
        <p:spPr>
          <a:xfrm>
            <a:off x="7506269" y="4681182"/>
            <a:ext cx="4006931" cy="954107"/>
          </a:xfrm>
          <a:prstGeom prst="rect">
            <a:avLst/>
          </a:prstGeom>
          <a:noFill/>
        </p:spPr>
        <p:txBody>
          <a:bodyPr wrap="none" rtlCol="0">
            <a:spAutoFit/>
          </a:bodyPr>
          <a:lstStyle/>
          <a:p>
            <a:r>
              <a:rPr lang="en-GB" sz="2800" dirty="0">
                <a:solidFill>
                  <a:schemeClr val="accent1">
                    <a:lumMod val="75000"/>
                  </a:schemeClr>
                </a:solidFill>
                <a:hlinkClick r:id="rId4">
                  <a:extLst>
                    <a:ext uri="{A12FA001-AC4F-418D-AE19-62706E023703}">
                      <ahyp:hlinkClr xmlns:ahyp="http://schemas.microsoft.com/office/drawing/2018/hyperlinkcolor" val="tx"/>
                    </a:ext>
                  </a:extLst>
                </a:hlinkClick>
              </a:rPr>
              <a:t>mary.watson6@nhs.scot</a:t>
            </a:r>
            <a:endParaRPr lang="en-GB" sz="2800" dirty="0">
              <a:solidFill>
                <a:schemeClr val="accent1">
                  <a:lumMod val="75000"/>
                </a:schemeClr>
              </a:solidFill>
            </a:endParaRPr>
          </a:p>
          <a:p>
            <a:r>
              <a:rPr lang="en-GB" sz="2800" u="sng" dirty="0">
                <a:solidFill>
                  <a:schemeClr val="accent1">
                    <a:lumMod val="75000"/>
                  </a:schemeClr>
                </a:solidFill>
              </a:rPr>
              <a:t>joe.jones@nhs.scot</a:t>
            </a:r>
          </a:p>
        </p:txBody>
      </p:sp>
      <p:pic>
        <p:nvPicPr>
          <p:cNvPr id="13" name="Picture 12">
            <a:extLst>
              <a:ext uri="{FF2B5EF4-FFF2-40B4-BE49-F238E27FC236}">
                <a16:creationId xmlns:a16="http://schemas.microsoft.com/office/drawing/2014/main" id="{84631572-4987-3C0C-7400-385844EC4203}"/>
              </a:ext>
            </a:extLst>
          </p:cNvPr>
          <p:cNvPicPr>
            <a:picLocks noChangeAspect="1"/>
          </p:cNvPicPr>
          <p:nvPr/>
        </p:nvPicPr>
        <p:blipFill>
          <a:blip r:embed="rId5"/>
          <a:stretch>
            <a:fillRect/>
          </a:stretch>
        </p:blipFill>
        <p:spPr>
          <a:xfrm>
            <a:off x="1827833" y="2157189"/>
            <a:ext cx="2857899" cy="2857899"/>
          </a:xfrm>
          <a:prstGeom prst="rect">
            <a:avLst/>
          </a:prstGeom>
        </p:spPr>
      </p:pic>
      <p:sp>
        <p:nvSpPr>
          <p:cNvPr id="14" name="TextBox 13">
            <a:extLst>
              <a:ext uri="{FF2B5EF4-FFF2-40B4-BE49-F238E27FC236}">
                <a16:creationId xmlns:a16="http://schemas.microsoft.com/office/drawing/2014/main" id="{9B75F0BF-6A34-DC1C-9FE0-5F7989A86A9E}"/>
              </a:ext>
            </a:extLst>
          </p:cNvPr>
          <p:cNvSpPr txBox="1"/>
          <p:nvPr/>
        </p:nvSpPr>
        <p:spPr>
          <a:xfrm>
            <a:off x="7820167" y="3429000"/>
            <a:ext cx="2038507" cy="584775"/>
          </a:xfrm>
          <a:prstGeom prst="rect">
            <a:avLst/>
          </a:prstGeom>
          <a:noFill/>
        </p:spPr>
        <p:txBody>
          <a:bodyPr wrap="none" rtlCol="0">
            <a:spAutoFit/>
          </a:bodyPr>
          <a:lstStyle/>
          <a:p>
            <a:r>
              <a:rPr lang="en-GB" sz="3200" i="1" dirty="0"/>
              <a:t>Thank you</a:t>
            </a:r>
            <a:r>
              <a:rPr lang="en-GB" dirty="0"/>
              <a:t>,</a:t>
            </a:r>
          </a:p>
        </p:txBody>
      </p:sp>
    </p:spTree>
    <p:extLst>
      <p:ext uri="{BB962C8B-B14F-4D97-AF65-F5344CB8AC3E}">
        <p14:creationId xmlns:p14="http://schemas.microsoft.com/office/powerpoint/2010/main" val="1119629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15A9A-33A9-F16B-8D69-708B4572F11D}"/>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8628C82D-F806-1DC5-5E78-5BF2A0F992A6}"/>
              </a:ext>
            </a:extLst>
          </p:cNvPr>
          <p:cNvGrpSpPr/>
          <p:nvPr/>
        </p:nvGrpSpPr>
        <p:grpSpPr>
          <a:xfrm>
            <a:off x="0" y="1710"/>
            <a:ext cx="12314583" cy="935773"/>
            <a:chOff x="-61293" y="-79834"/>
            <a:chExt cx="12314583" cy="935773"/>
          </a:xfrm>
        </p:grpSpPr>
        <p:sp>
          <p:nvSpPr>
            <p:cNvPr id="3" name="Rectangle: Single Corner Rounded 2">
              <a:extLst>
                <a:ext uri="{FF2B5EF4-FFF2-40B4-BE49-F238E27FC236}">
                  <a16:creationId xmlns:a16="http://schemas.microsoft.com/office/drawing/2014/main" id="{D685B5E4-DAF8-7FC5-71DB-A793B9DF6261}"/>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Learning Objectives</a:t>
              </a:r>
            </a:p>
          </p:txBody>
        </p:sp>
        <p:pic>
          <p:nvPicPr>
            <p:cNvPr id="7" name="Picture 6" descr="A blue and white logo&#10;&#10;Description automatically generated">
              <a:extLst>
                <a:ext uri="{FF2B5EF4-FFF2-40B4-BE49-F238E27FC236}">
                  <a16:creationId xmlns:a16="http://schemas.microsoft.com/office/drawing/2014/main" id="{DED6642D-D77C-0E2A-5E49-16E60259D2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0" name="Group 9">
              <a:extLst>
                <a:ext uri="{FF2B5EF4-FFF2-40B4-BE49-F238E27FC236}">
                  <a16:creationId xmlns:a16="http://schemas.microsoft.com/office/drawing/2014/main" id="{E7899037-637A-423E-A9E1-FB33A5AAD8FE}"/>
                </a:ext>
              </a:extLst>
            </p:cNvPr>
            <p:cNvGrpSpPr/>
            <p:nvPr/>
          </p:nvGrpSpPr>
          <p:grpSpPr>
            <a:xfrm>
              <a:off x="9673823" y="89919"/>
              <a:ext cx="927480" cy="596266"/>
              <a:chOff x="9279863" y="345262"/>
              <a:chExt cx="927480" cy="596266"/>
            </a:xfrm>
          </p:grpSpPr>
          <p:sp>
            <p:nvSpPr>
              <p:cNvPr id="11" name="Flowchart: Connector 10">
                <a:extLst>
                  <a:ext uri="{FF2B5EF4-FFF2-40B4-BE49-F238E27FC236}">
                    <a16:creationId xmlns:a16="http://schemas.microsoft.com/office/drawing/2014/main" id="{07219835-6DD6-5E5C-4E40-F45B96005481}"/>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Pentagon 11">
                <a:extLst>
                  <a:ext uri="{FF2B5EF4-FFF2-40B4-BE49-F238E27FC236}">
                    <a16:creationId xmlns:a16="http://schemas.microsoft.com/office/drawing/2014/main" id="{32746E27-F574-4FEA-1F85-65F1B73A6072}"/>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grpSp>
        <p:nvGrpSpPr>
          <p:cNvPr id="14" name="Group 13">
            <a:extLst>
              <a:ext uri="{FF2B5EF4-FFF2-40B4-BE49-F238E27FC236}">
                <a16:creationId xmlns:a16="http://schemas.microsoft.com/office/drawing/2014/main" id="{32878F3A-EB8A-CCB6-E323-33016EAF7785}"/>
              </a:ext>
            </a:extLst>
          </p:cNvPr>
          <p:cNvGrpSpPr/>
          <p:nvPr/>
        </p:nvGrpSpPr>
        <p:grpSpPr>
          <a:xfrm>
            <a:off x="434742" y="1916433"/>
            <a:ext cx="5937032" cy="3816848"/>
            <a:chOff x="945493" y="1520576"/>
            <a:chExt cx="5937032" cy="3816848"/>
          </a:xfrm>
        </p:grpSpPr>
        <p:sp>
          <p:nvSpPr>
            <p:cNvPr id="15" name="Flowchart: Connector 14">
              <a:extLst>
                <a:ext uri="{FF2B5EF4-FFF2-40B4-BE49-F238E27FC236}">
                  <a16:creationId xmlns:a16="http://schemas.microsoft.com/office/drawing/2014/main" id="{77DF1F33-D5C6-B44E-5A45-77B06E78437D}"/>
                </a:ext>
              </a:extLst>
            </p:cNvPr>
            <p:cNvSpPr/>
            <p:nvPr/>
          </p:nvSpPr>
          <p:spPr>
            <a:xfrm>
              <a:off x="4797714" y="2322537"/>
              <a:ext cx="2084811" cy="2212919"/>
            </a:xfrm>
            <a:prstGeom prst="flowChartConnector">
              <a:avLst/>
            </a:prstGeom>
            <a:solidFill>
              <a:srgbClr val="C00000"/>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Pentagon 15">
              <a:extLst>
                <a:ext uri="{FF2B5EF4-FFF2-40B4-BE49-F238E27FC236}">
                  <a16:creationId xmlns:a16="http://schemas.microsoft.com/office/drawing/2014/main" id="{A7910B75-3E33-EB52-3335-5CE6E126D5D8}"/>
                </a:ext>
              </a:extLst>
            </p:cNvPr>
            <p:cNvSpPr/>
            <p:nvPr/>
          </p:nvSpPr>
          <p:spPr>
            <a:xfrm>
              <a:off x="945493" y="1520576"/>
              <a:ext cx="5394481" cy="3816848"/>
            </a:xfrm>
            <a:prstGeom prst="homePlate">
              <a:avLst>
                <a:gd name="adj" fmla="val 620229"/>
              </a:avLst>
            </a:prstGeom>
            <a:solidFill>
              <a:schemeClr val="bg1">
                <a:lumMod val="85000"/>
              </a:schemeClr>
            </a:solidFill>
            <a:ln w="190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200" b="1" dirty="0">
                <a:solidFill>
                  <a:schemeClr val="accent1">
                    <a:lumMod val="75000"/>
                  </a:schemeClr>
                </a:solidFill>
                <a:latin typeface="+mj-lt"/>
              </a:endParaRPr>
            </a:p>
          </p:txBody>
        </p:sp>
      </p:grpSp>
      <p:sp>
        <p:nvSpPr>
          <p:cNvPr id="17" name="TextBox 16">
            <a:extLst>
              <a:ext uri="{FF2B5EF4-FFF2-40B4-BE49-F238E27FC236}">
                <a16:creationId xmlns:a16="http://schemas.microsoft.com/office/drawing/2014/main" id="{AF526EAC-4FF6-C76F-A129-2121ED089C2A}"/>
              </a:ext>
            </a:extLst>
          </p:cNvPr>
          <p:cNvSpPr txBox="1"/>
          <p:nvPr/>
        </p:nvSpPr>
        <p:spPr>
          <a:xfrm>
            <a:off x="601103" y="2622989"/>
            <a:ext cx="3666264" cy="2308324"/>
          </a:xfrm>
          <a:prstGeom prst="rect">
            <a:avLst/>
          </a:prstGeom>
          <a:noFill/>
        </p:spPr>
        <p:txBody>
          <a:bodyPr wrap="square">
            <a:spAutoFit/>
          </a:bodyPr>
          <a:lstStyle/>
          <a:p>
            <a:r>
              <a:rPr lang="en-GB" sz="4800" dirty="0">
                <a:solidFill>
                  <a:schemeClr val="tx2">
                    <a:lumMod val="90000"/>
                    <a:lumOff val="10000"/>
                  </a:schemeClr>
                </a:solidFill>
              </a:rPr>
              <a:t>T</a:t>
            </a:r>
            <a:r>
              <a:rPr lang="en-GB" sz="4800" dirty="0">
                <a:solidFill>
                  <a:schemeClr val="tx2">
                    <a:lumMod val="75000"/>
                    <a:lumOff val="25000"/>
                  </a:schemeClr>
                </a:solidFill>
              </a:rPr>
              <a:t>alking</a:t>
            </a:r>
          </a:p>
          <a:p>
            <a:r>
              <a:rPr lang="en-GB" sz="4800" dirty="0">
                <a:solidFill>
                  <a:schemeClr val="tx2">
                    <a:lumMod val="90000"/>
                    <a:lumOff val="10000"/>
                  </a:schemeClr>
                </a:solidFill>
              </a:rPr>
              <a:t>a</a:t>
            </a:r>
            <a:r>
              <a:rPr lang="en-GB" sz="4800" dirty="0">
                <a:solidFill>
                  <a:schemeClr val="tx2">
                    <a:lumMod val="75000"/>
                    <a:lumOff val="25000"/>
                  </a:schemeClr>
                </a:solidFill>
              </a:rPr>
              <a:t>bout</a:t>
            </a:r>
            <a:r>
              <a:rPr lang="en-GB" sz="4800" dirty="0">
                <a:solidFill>
                  <a:schemeClr val="tx1"/>
                </a:solidFill>
              </a:rPr>
              <a:t> </a:t>
            </a:r>
          </a:p>
          <a:p>
            <a:r>
              <a:rPr lang="en-GB" sz="4800" dirty="0">
                <a:solidFill>
                  <a:schemeClr val="tx2">
                    <a:lumMod val="90000"/>
                    <a:lumOff val="10000"/>
                  </a:schemeClr>
                </a:solidFill>
              </a:rPr>
              <a:t>P</a:t>
            </a:r>
            <a:r>
              <a:rPr lang="en-GB" sz="4800" dirty="0">
                <a:solidFill>
                  <a:schemeClr val="tx2">
                    <a:lumMod val="75000"/>
                    <a:lumOff val="25000"/>
                  </a:schemeClr>
                </a:solidFill>
              </a:rPr>
              <a:t>rehab</a:t>
            </a:r>
            <a:endParaRPr lang="en-GB" sz="4800" dirty="0"/>
          </a:p>
        </p:txBody>
      </p:sp>
      <p:grpSp>
        <p:nvGrpSpPr>
          <p:cNvPr id="8" name="Group 7">
            <a:extLst>
              <a:ext uri="{FF2B5EF4-FFF2-40B4-BE49-F238E27FC236}">
                <a16:creationId xmlns:a16="http://schemas.microsoft.com/office/drawing/2014/main" id="{2D397B08-6981-9AB8-4EAD-A0628264F471}"/>
              </a:ext>
            </a:extLst>
          </p:cNvPr>
          <p:cNvGrpSpPr/>
          <p:nvPr/>
        </p:nvGrpSpPr>
        <p:grpSpPr>
          <a:xfrm>
            <a:off x="4111563" y="1916433"/>
            <a:ext cx="8203020" cy="3351306"/>
            <a:chOff x="1993606" y="2488018"/>
            <a:chExt cx="8203020" cy="3558452"/>
          </a:xfrm>
        </p:grpSpPr>
        <p:sp>
          <p:nvSpPr>
            <p:cNvPr id="5" name="Rectangle: Rounded Corners 4">
              <a:extLst>
                <a:ext uri="{FF2B5EF4-FFF2-40B4-BE49-F238E27FC236}">
                  <a16:creationId xmlns:a16="http://schemas.microsoft.com/office/drawing/2014/main" id="{A9EDC14A-F8E7-FD76-D51A-4271C04B4EA5}"/>
                </a:ext>
              </a:extLst>
            </p:cNvPr>
            <p:cNvSpPr/>
            <p:nvPr/>
          </p:nvSpPr>
          <p:spPr>
            <a:xfrm>
              <a:off x="1993606" y="2718480"/>
              <a:ext cx="8014438" cy="3327990"/>
            </a:xfrm>
            <a:prstGeom prst="roundRect">
              <a:avLst/>
            </a:prstGeom>
            <a:solidFill>
              <a:schemeClr val="bg1">
                <a:lumMod val="95000"/>
              </a:schemeClr>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
              <a:extLst>
                <a:ext uri="{FF2B5EF4-FFF2-40B4-BE49-F238E27FC236}">
                  <a16:creationId xmlns:a16="http://schemas.microsoft.com/office/drawing/2014/main" id="{E2A747D4-70E9-774D-3E15-0A8C361588B0}"/>
                </a:ext>
              </a:extLst>
            </p:cNvPr>
            <p:cNvSpPr txBox="1">
              <a:spLocks/>
            </p:cNvSpPr>
            <p:nvPr/>
          </p:nvSpPr>
          <p:spPr>
            <a:xfrm>
              <a:off x="2182189" y="2488018"/>
              <a:ext cx="8014437" cy="33279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pPr marL="342900" indent="-342900">
                <a:buClr>
                  <a:schemeClr val="tx2">
                    <a:lumMod val="75000"/>
                    <a:lumOff val="25000"/>
                  </a:schemeClr>
                </a:buClr>
              </a:pPr>
              <a:r>
                <a:rPr lang="en-GB" dirty="0"/>
                <a:t>Gain a better understanding of Prehab </a:t>
              </a:r>
            </a:p>
            <a:p>
              <a:pPr marL="342900" indent="-342900">
                <a:buClr>
                  <a:schemeClr val="tx2">
                    <a:lumMod val="75000"/>
                    <a:lumOff val="25000"/>
                  </a:schemeClr>
                </a:buClr>
              </a:pPr>
              <a:r>
                <a:rPr lang="en-GB" dirty="0"/>
                <a:t>Feel more confident talking about Prehab with a person diagnosed with cancer</a:t>
              </a:r>
            </a:p>
            <a:p>
              <a:pPr marL="342900" indent="-342900">
                <a:buClr>
                  <a:schemeClr val="tx2">
                    <a:lumMod val="75000"/>
                    <a:lumOff val="25000"/>
                  </a:schemeClr>
                </a:buClr>
              </a:pPr>
              <a:r>
                <a:rPr lang="en-GB" dirty="0"/>
                <a:t>Feel more confident about when to talk about Prehab</a:t>
              </a:r>
            </a:p>
            <a:p>
              <a:pPr marL="0" indent="0">
                <a:buNone/>
              </a:pPr>
              <a:endParaRPr lang="en-GB" dirty="0"/>
            </a:p>
          </p:txBody>
        </p:sp>
      </p:grpSp>
    </p:spTree>
    <p:extLst>
      <p:ext uri="{BB962C8B-B14F-4D97-AF65-F5344CB8AC3E}">
        <p14:creationId xmlns:p14="http://schemas.microsoft.com/office/powerpoint/2010/main" val="879981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374D82D3-1265-6DB6-C1E0-9855E3A8A6AC}"/>
              </a:ext>
            </a:extLst>
          </p:cNvPr>
          <p:cNvSpPr>
            <a:spLocks noChangeArrowheads="1"/>
          </p:cNvSpPr>
          <p:nvPr/>
        </p:nvSpPr>
        <p:spPr bwMode="auto">
          <a:xfrm>
            <a:off x="1027899" y="1383614"/>
            <a:ext cx="10774240"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rPr>
              <a:t>“</a:t>
            </a:r>
            <a:r>
              <a:rPr kumimoji="0" lang="en-US" altLang="en-US" sz="2800" b="0" i="0" u="none" strike="noStrike" cap="none" normalizeH="0" baseline="0" dirty="0">
                <a:ln>
                  <a:noFill/>
                </a:ln>
                <a:solidFill>
                  <a:schemeClr val="tx1"/>
                </a:solidFill>
                <a:effectLst/>
              </a:rPr>
              <a:t>a process on the cancer continuum of care that occurs between the time of cancer diagnosis and the beginning of acute treatment and includes physical and psychological assessments that establish a baseline functional level, identify impairments, and provide interventions that promote physical and psychological health to reduce the incidence and/or severity of future impairments.”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rPr>
              <a:t>Silver et al. CA Cancer J Clin, 2013</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nvGrpSpPr>
          <p:cNvPr id="3" name="Group 2">
            <a:extLst>
              <a:ext uri="{FF2B5EF4-FFF2-40B4-BE49-F238E27FC236}">
                <a16:creationId xmlns:a16="http://schemas.microsoft.com/office/drawing/2014/main" id="{3AFE7C0A-9A4F-F981-041B-C986300E3E00}"/>
              </a:ext>
            </a:extLst>
          </p:cNvPr>
          <p:cNvGrpSpPr/>
          <p:nvPr/>
        </p:nvGrpSpPr>
        <p:grpSpPr>
          <a:xfrm>
            <a:off x="0" y="-65836"/>
            <a:ext cx="12314583" cy="935773"/>
            <a:chOff x="-61293" y="-79834"/>
            <a:chExt cx="12314583" cy="935773"/>
          </a:xfrm>
        </p:grpSpPr>
        <p:sp>
          <p:nvSpPr>
            <p:cNvPr id="9" name="Rectangle: Single Corner Rounded 8">
              <a:extLst>
                <a:ext uri="{FF2B5EF4-FFF2-40B4-BE49-F238E27FC236}">
                  <a16:creationId xmlns:a16="http://schemas.microsoft.com/office/drawing/2014/main" id="{7781005F-B1C9-7EBD-7A10-F0E8A3B09EDC}"/>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Prehabilitation can be defined as	</a:t>
              </a:r>
            </a:p>
          </p:txBody>
        </p:sp>
        <p:pic>
          <p:nvPicPr>
            <p:cNvPr id="10" name="Picture 9" descr="A blue and white logo&#10;&#10;Description automatically generated">
              <a:extLst>
                <a:ext uri="{FF2B5EF4-FFF2-40B4-BE49-F238E27FC236}">
                  <a16:creationId xmlns:a16="http://schemas.microsoft.com/office/drawing/2014/main" id="{7D1923F2-A4EA-E4B7-BB75-8FB8C4CC8B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1" name="Group 10">
              <a:extLst>
                <a:ext uri="{FF2B5EF4-FFF2-40B4-BE49-F238E27FC236}">
                  <a16:creationId xmlns:a16="http://schemas.microsoft.com/office/drawing/2014/main" id="{1A3C54D5-9AAE-DF14-D93B-EDF183F1AA50}"/>
                </a:ext>
              </a:extLst>
            </p:cNvPr>
            <p:cNvGrpSpPr/>
            <p:nvPr/>
          </p:nvGrpSpPr>
          <p:grpSpPr>
            <a:xfrm>
              <a:off x="9673823" y="89919"/>
              <a:ext cx="927480" cy="596266"/>
              <a:chOff x="9279863" y="345262"/>
              <a:chExt cx="927480" cy="596266"/>
            </a:xfrm>
          </p:grpSpPr>
          <p:sp>
            <p:nvSpPr>
              <p:cNvPr id="12" name="Flowchart: Connector 11">
                <a:extLst>
                  <a:ext uri="{FF2B5EF4-FFF2-40B4-BE49-F238E27FC236}">
                    <a16:creationId xmlns:a16="http://schemas.microsoft.com/office/drawing/2014/main" id="{25E8A2F5-F329-65FA-AF9B-086890D295C7}"/>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Pentagon 12">
                <a:extLst>
                  <a:ext uri="{FF2B5EF4-FFF2-40B4-BE49-F238E27FC236}">
                    <a16:creationId xmlns:a16="http://schemas.microsoft.com/office/drawing/2014/main" id="{47BF9856-486A-38E5-2CF6-EFDB86787400}"/>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2855788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11D9AE2C-DB75-AD4A-FA26-B1F53763E3F8}"/>
              </a:ext>
            </a:extLst>
          </p:cNvPr>
          <p:cNvSpPr>
            <a:spLocks noGrp="1"/>
          </p:cNvSpPr>
          <p:nvPr>
            <p:ph type="subTitle" idx="1"/>
          </p:nvPr>
        </p:nvSpPr>
        <p:spPr>
          <a:xfrm>
            <a:off x="1724249" y="1377786"/>
            <a:ext cx="10718800" cy="711200"/>
          </a:xfrm>
        </p:spPr>
        <p:txBody>
          <a:bodyPr rtlCol="0">
            <a:noAutofit/>
          </a:bodyPr>
          <a:lstStyle/>
          <a:p>
            <a:pPr algn="l" eaLnBrk="1" fontAlgn="auto" hangingPunct="1">
              <a:spcAft>
                <a:spcPts val="0"/>
              </a:spcAft>
              <a:defRPr/>
            </a:pPr>
            <a:r>
              <a:rPr lang="en-GB" sz="3200" dirty="0">
                <a:latin typeface="+mj-lt"/>
              </a:rPr>
              <a:t>getting ready for cancer treatments or surgery</a:t>
            </a:r>
          </a:p>
        </p:txBody>
      </p:sp>
      <p:pic>
        <p:nvPicPr>
          <p:cNvPr id="5" name="Picture 4">
            <a:extLst>
              <a:ext uri="{FF2B5EF4-FFF2-40B4-BE49-F238E27FC236}">
                <a16:creationId xmlns:a16="http://schemas.microsoft.com/office/drawing/2014/main" id="{70990ECB-5055-A254-F152-DC28BC576D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68786" y="1823237"/>
            <a:ext cx="6237536" cy="415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0D3F4759-E059-ABD9-63DA-083D54B34170}"/>
              </a:ext>
            </a:extLst>
          </p:cNvPr>
          <p:cNvSpPr txBox="1"/>
          <p:nvPr/>
        </p:nvSpPr>
        <p:spPr>
          <a:xfrm>
            <a:off x="1184744" y="5539075"/>
            <a:ext cx="10444323" cy="584775"/>
          </a:xfrm>
          <a:prstGeom prst="rect">
            <a:avLst/>
          </a:prstGeom>
          <a:noFill/>
        </p:spPr>
        <p:txBody>
          <a:bodyPr wrap="square">
            <a:spAutoFit/>
          </a:bodyPr>
          <a:lstStyle/>
          <a:p>
            <a:r>
              <a:rPr lang="en-GB" sz="3200" dirty="0"/>
              <a:t>You wouldn’t run a marathon without preparing for it</a:t>
            </a:r>
          </a:p>
        </p:txBody>
      </p:sp>
      <p:grpSp>
        <p:nvGrpSpPr>
          <p:cNvPr id="8" name="Group 7">
            <a:extLst>
              <a:ext uri="{FF2B5EF4-FFF2-40B4-BE49-F238E27FC236}">
                <a16:creationId xmlns:a16="http://schemas.microsoft.com/office/drawing/2014/main" id="{4739C866-9A57-35E1-5A90-2AD0565CC519}"/>
              </a:ext>
            </a:extLst>
          </p:cNvPr>
          <p:cNvGrpSpPr/>
          <p:nvPr/>
        </p:nvGrpSpPr>
        <p:grpSpPr>
          <a:xfrm>
            <a:off x="0" y="-65836"/>
            <a:ext cx="12314583" cy="935773"/>
            <a:chOff x="-61293" y="-79834"/>
            <a:chExt cx="12314583" cy="935773"/>
          </a:xfrm>
        </p:grpSpPr>
        <p:sp>
          <p:nvSpPr>
            <p:cNvPr id="9" name="Rectangle: Single Corner Rounded 8">
              <a:extLst>
                <a:ext uri="{FF2B5EF4-FFF2-40B4-BE49-F238E27FC236}">
                  <a16:creationId xmlns:a16="http://schemas.microsoft.com/office/drawing/2014/main" id="{40F1AC9F-9ACA-E192-8739-5DF95DA0C355}"/>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Prehab</a:t>
              </a:r>
            </a:p>
          </p:txBody>
        </p:sp>
        <p:pic>
          <p:nvPicPr>
            <p:cNvPr id="13" name="Picture 12" descr="A blue and white logo&#10;&#10;Description automatically generated">
              <a:extLst>
                <a:ext uri="{FF2B5EF4-FFF2-40B4-BE49-F238E27FC236}">
                  <a16:creationId xmlns:a16="http://schemas.microsoft.com/office/drawing/2014/main" id="{3FD190D1-C0F4-0BCD-0772-D2C9E084E8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4" name="Group 13">
              <a:extLst>
                <a:ext uri="{FF2B5EF4-FFF2-40B4-BE49-F238E27FC236}">
                  <a16:creationId xmlns:a16="http://schemas.microsoft.com/office/drawing/2014/main" id="{52481F17-C084-3064-DDF7-13FCDC1323AF}"/>
                </a:ext>
              </a:extLst>
            </p:cNvPr>
            <p:cNvGrpSpPr/>
            <p:nvPr/>
          </p:nvGrpSpPr>
          <p:grpSpPr>
            <a:xfrm>
              <a:off x="9673823" y="89919"/>
              <a:ext cx="927480" cy="596266"/>
              <a:chOff x="9279863" y="345262"/>
              <a:chExt cx="927480" cy="596266"/>
            </a:xfrm>
          </p:grpSpPr>
          <p:sp>
            <p:nvSpPr>
              <p:cNvPr id="15" name="Flowchart: Connector 14">
                <a:extLst>
                  <a:ext uri="{FF2B5EF4-FFF2-40B4-BE49-F238E27FC236}">
                    <a16:creationId xmlns:a16="http://schemas.microsoft.com/office/drawing/2014/main" id="{1ADF3DD0-8CED-536C-D137-50C7F619C124}"/>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Pentagon 15">
                <a:extLst>
                  <a:ext uri="{FF2B5EF4-FFF2-40B4-BE49-F238E27FC236}">
                    <a16:creationId xmlns:a16="http://schemas.microsoft.com/office/drawing/2014/main" id="{13C14624-D8DC-3249-EAAB-CC0CC715B224}"/>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199310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CF325-646F-6B71-0728-5EB363A2A3E6}"/>
            </a:ext>
          </a:extLst>
        </p:cNvPr>
        <p:cNvGrpSpPr/>
        <p:nvPr/>
      </p:nvGrpSpPr>
      <p:grpSpPr>
        <a:xfrm>
          <a:off x="0" y="0"/>
          <a:ext cx="0" cy="0"/>
          <a:chOff x="0" y="0"/>
          <a:chExt cx="0" cy="0"/>
        </a:xfrm>
      </p:grpSpPr>
      <p:sp>
        <p:nvSpPr>
          <p:cNvPr id="4" name="Cube 3">
            <a:extLst>
              <a:ext uri="{FF2B5EF4-FFF2-40B4-BE49-F238E27FC236}">
                <a16:creationId xmlns:a16="http://schemas.microsoft.com/office/drawing/2014/main" id="{B4BFB54B-19B4-0E0F-CECE-97004A86DE74}"/>
              </a:ext>
            </a:extLst>
          </p:cNvPr>
          <p:cNvSpPr/>
          <p:nvPr/>
        </p:nvSpPr>
        <p:spPr>
          <a:xfrm>
            <a:off x="2083871" y="5893512"/>
            <a:ext cx="7434048" cy="914400"/>
          </a:xfrm>
          <a:prstGeom prst="cube">
            <a:avLst/>
          </a:prstGeom>
          <a:solidFill>
            <a:schemeClr val="tx2">
              <a:lumMod val="90000"/>
              <a:lumOff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rPr>
              <a:t>Financial</a:t>
            </a:r>
          </a:p>
        </p:txBody>
      </p:sp>
      <p:grpSp>
        <p:nvGrpSpPr>
          <p:cNvPr id="32" name="Group 31">
            <a:extLst>
              <a:ext uri="{FF2B5EF4-FFF2-40B4-BE49-F238E27FC236}">
                <a16:creationId xmlns:a16="http://schemas.microsoft.com/office/drawing/2014/main" id="{695749D1-406C-27CC-0D04-11ECC4A11F89}"/>
              </a:ext>
            </a:extLst>
          </p:cNvPr>
          <p:cNvGrpSpPr/>
          <p:nvPr/>
        </p:nvGrpSpPr>
        <p:grpSpPr>
          <a:xfrm>
            <a:off x="7727009" y="1971212"/>
            <a:ext cx="1838965" cy="4126437"/>
            <a:chOff x="7807053" y="1649867"/>
            <a:chExt cx="1838965" cy="4126437"/>
          </a:xfr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p:grpSpPr>
        <p:sp>
          <p:nvSpPr>
            <p:cNvPr id="5" name="Cylinder 4">
              <a:extLst>
                <a:ext uri="{FF2B5EF4-FFF2-40B4-BE49-F238E27FC236}">
                  <a16:creationId xmlns:a16="http://schemas.microsoft.com/office/drawing/2014/main" id="{CBDCDA23-B02B-05DD-E0B9-88D14E4C8519}"/>
                </a:ext>
              </a:extLst>
            </p:cNvPr>
            <p:cNvSpPr/>
            <p:nvPr/>
          </p:nvSpPr>
          <p:spPr>
            <a:xfrm>
              <a:off x="7879766" y="1649867"/>
              <a:ext cx="1642550" cy="4126437"/>
            </a:xfrm>
            <a:prstGeom prst="ca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EE43744-2CE6-EBBB-849B-29CE41AB6473}"/>
                </a:ext>
              </a:extLst>
            </p:cNvPr>
            <p:cNvSpPr txBox="1"/>
            <p:nvPr/>
          </p:nvSpPr>
          <p:spPr>
            <a:xfrm>
              <a:off x="7807053" y="5192739"/>
              <a:ext cx="1838965" cy="523220"/>
            </a:xfrm>
            <a:prstGeom prst="rect">
              <a:avLst/>
            </a:prstGeom>
            <a:noFill/>
          </p:spPr>
          <p:txBody>
            <a:bodyPr wrap="none" rtlCol="0">
              <a:spAutoFit/>
            </a:bodyPr>
            <a:lstStyle/>
            <a:p>
              <a:r>
                <a:rPr lang="en-GB" sz="2800" dirty="0">
                  <a:solidFill>
                    <a:schemeClr val="bg1"/>
                  </a:solidFill>
                </a:rPr>
                <a:t>Nutritional</a:t>
              </a:r>
            </a:p>
          </p:txBody>
        </p:sp>
      </p:grpSp>
      <p:grpSp>
        <p:nvGrpSpPr>
          <p:cNvPr id="31" name="Group 30">
            <a:extLst>
              <a:ext uri="{FF2B5EF4-FFF2-40B4-BE49-F238E27FC236}">
                <a16:creationId xmlns:a16="http://schemas.microsoft.com/office/drawing/2014/main" id="{3738BA27-98A4-4F26-3BE6-BC04B24B655A}"/>
              </a:ext>
            </a:extLst>
          </p:cNvPr>
          <p:cNvGrpSpPr/>
          <p:nvPr/>
        </p:nvGrpSpPr>
        <p:grpSpPr>
          <a:xfrm>
            <a:off x="5007716" y="1944168"/>
            <a:ext cx="1792036" cy="4126437"/>
            <a:chOff x="5213630" y="1670520"/>
            <a:chExt cx="1792036" cy="4126437"/>
          </a:xfr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p:grpSpPr>
        <p:sp>
          <p:nvSpPr>
            <p:cNvPr id="3" name="Cylinder 2">
              <a:extLst>
                <a:ext uri="{FF2B5EF4-FFF2-40B4-BE49-F238E27FC236}">
                  <a16:creationId xmlns:a16="http://schemas.microsoft.com/office/drawing/2014/main" id="{12331285-7007-D68E-EAD0-5E6B5C57D79D}"/>
                </a:ext>
              </a:extLst>
            </p:cNvPr>
            <p:cNvSpPr/>
            <p:nvPr/>
          </p:nvSpPr>
          <p:spPr>
            <a:xfrm>
              <a:off x="5274725" y="1670520"/>
              <a:ext cx="1642550" cy="4126437"/>
            </a:xfrm>
            <a:prstGeom prst="ca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BAB4CD53-8341-F69D-B2BE-675AA1FF4EE7}"/>
                </a:ext>
              </a:extLst>
            </p:cNvPr>
            <p:cNvSpPr txBox="1"/>
            <p:nvPr/>
          </p:nvSpPr>
          <p:spPr>
            <a:xfrm>
              <a:off x="5213630" y="5176834"/>
              <a:ext cx="1792036" cy="523220"/>
            </a:xfrm>
            <a:prstGeom prst="rect">
              <a:avLst/>
            </a:prstGeom>
            <a:noFill/>
          </p:spPr>
          <p:txBody>
            <a:bodyPr wrap="square" rtlCol="0">
              <a:spAutoFit/>
            </a:bodyPr>
            <a:lstStyle/>
            <a:p>
              <a:r>
                <a:rPr lang="en-GB" sz="2800" dirty="0">
                  <a:solidFill>
                    <a:schemeClr val="bg1"/>
                  </a:solidFill>
                </a:rPr>
                <a:t>Emotional</a:t>
              </a:r>
              <a:r>
                <a:rPr lang="en-GB" sz="2800" u="sng" dirty="0">
                  <a:solidFill>
                    <a:schemeClr val="bg1"/>
                  </a:solidFill>
                </a:rPr>
                <a:t> </a:t>
              </a:r>
            </a:p>
          </p:txBody>
        </p:sp>
      </p:grpSp>
      <p:grpSp>
        <p:nvGrpSpPr>
          <p:cNvPr id="30" name="Group 29">
            <a:extLst>
              <a:ext uri="{FF2B5EF4-FFF2-40B4-BE49-F238E27FC236}">
                <a16:creationId xmlns:a16="http://schemas.microsoft.com/office/drawing/2014/main" id="{D4D7A4B0-540F-D8F5-3188-CE759D8A17ED}"/>
              </a:ext>
            </a:extLst>
          </p:cNvPr>
          <p:cNvGrpSpPr/>
          <p:nvPr/>
        </p:nvGrpSpPr>
        <p:grpSpPr>
          <a:xfrm>
            <a:off x="2367560" y="1953739"/>
            <a:ext cx="1857825" cy="4126437"/>
            <a:chOff x="2394186" y="1665261"/>
            <a:chExt cx="1857825" cy="4126437"/>
          </a:xfr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p:grpSpPr>
        <p:sp>
          <p:nvSpPr>
            <p:cNvPr id="2" name="Cylinder 1">
              <a:extLst>
                <a:ext uri="{FF2B5EF4-FFF2-40B4-BE49-F238E27FC236}">
                  <a16:creationId xmlns:a16="http://schemas.microsoft.com/office/drawing/2014/main" id="{1E118592-FEB0-5D5E-90A5-49ACBC4DDCB5}"/>
                </a:ext>
              </a:extLst>
            </p:cNvPr>
            <p:cNvSpPr/>
            <p:nvPr/>
          </p:nvSpPr>
          <p:spPr>
            <a:xfrm>
              <a:off x="2394186" y="1665261"/>
              <a:ext cx="1642550" cy="4126437"/>
            </a:xfrm>
            <a:prstGeom prst="ca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9C83411-ACA0-80E1-DE01-451ECFD2E834}"/>
                </a:ext>
              </a:extLst>
            </p:cNvPr>
            <p:cNvSpPr txBox="1"/>
            <p:nvPr/>
          </p:nvSpPr>
          <p:spPr>
            <a:xfrm>
              <a:off x="2471343" y="5192739"/>
              <a:ext cx="1780668" cy="523220"/>
            </a:xfrm>
            <a:prstGeom prst="rect">
              <a:avLst/>
            </a:prstGeom>
            <a:noFill/>
          </p:spPr>
          <p:txBody>
            <a:bodyPr wrap="square" rtlCol="0">
              <a:spAutoFit/>
            </a:bodyPr>
            <a:lstStyle/>
            <a:p>
              <a:r>
                <a:rPr lang="en-GB" sz="2800" dirty="0">
                  <a:solidFill>
                    <a:schemeClr val="bg1"/>
                  </a:solidFill>
                </a:rPr>
                <a:t>Physical</a:t>
              </a:r>
            </a:p>
          </p:txBody>
        </p:sp>
      </p:grpSp>
      <p:sp>
        <p:nvSpPr>
          <p:cNvPr id="18" name="TextBox 17">
            <a:extLst>
              <a:ext uri="{FF2B5EF4-FFF2-40B4-BE49-F238E27FC236}">
                <a16:creationId xmlns:a16="http://schemas.microsoft.com/office/drawing/2014/main" id="{A1E82959-86EE-2F3D-F3E9-77436F4D69BE}"/>
              </a:ext>
            </a:extLst>
          </p:cNvPr>
          <p:cNvSpPr txBox="1"/>
          <p:nvPr/>
        </p:nvSpPr>
        <p:spPr>
          <a:xfrm>
            <a:off x="173136" y="2865439"/>
            <a:ext cx="1044068" cy="461665"/>
          </a:xfrm>
          <a:prstGeom prst="rect">
            <a:avLst/>
          </a:prstGeom>
          <a:noFill/>
        </p:spPr>
        <p:txBody>
          <a:bodyPr wrap="none" rtlCol="0">
            <a:spAutoFit/>
          </a:bodyPr>
          <a:lstStyle/>
          <a:p>
            <a:r>
              <a:rPr lang="en-GB" sz="2400" dirty="0"/>
              <a:t>3 Tiers</a:t>
            </a:r>
          </a:p>
        </p:txBody>
      </p:sp>
      <p:sp>
        <p:nvSpPr>
          <p:cNvPr id="19" name="Cube 18">
            <a:extLst>
              <a:ext uri="{FF2B5EF4-FFF2-40B4-BE49-F238E27FC236}">
                <a16:creationId xmlns:a16="http://schemas.microsoft.com/office/drawing/2014/main" id="{9D1BE94A-4B5A-A8E4-8C1A-A6E7DC75B78D}"/>
              </a:ext>
            </a:extLst>
          </p:cNvPr>
          <p:cNvSpPr/>
          <p:nvPr/>
        </p:nvSpPr>
        <p:spPr>
          <a:xfrm>
            <a:off x="2314376" y="1226479"/>
            <a:ext cx="7434048" cy="914400"/>
          </a:xfrm>
          <a:prstGeom prst="cube">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rPr>
              <a:t>Wellbeing</a:t>
            </a:r>
          </a:p>
        </p:txBody>
      </p:sp>
      <p:grpSp>
        <p:nvGrpSpPr>
          <p:cNvPr id="29" name="Group 28">
            <a:extLst>
              <a:ext uri="{FF2B5EF4-FFF2-40B4-BE49-F238E27FC236}">
                <a16:creationId xmlns:a16="http://schemas.microsoft.com/office/drawing/2014/main" id="{C69D79B7-5421-F41F-91B7-8E399454D2F2}"/>
              </a:ext>
            </a:extLst>
          </p:cNvPr>
          <p:cNvGrpSpPr/>
          <p:nvPr/>
        </p:nvGrpSpPr>
        <p:grpSpPr>
          <a:xfrm>
            <a:off x="1672371" y="2834600"/>
            <a:ext cx="10077979" cy="369332"/>
            <a:chOff x="1669312" y="2446860"/>
            <a:chExt cx="10077979" cy="369332"/>
          </a:xfrm>
        </p:grpSpPr>
        <p:sp>
          <p:nvSpPr>
            <p:cNvPr id="20" name="TextBox 19">
              <a:extLst>
                <a:ext uri="{FF2B5EF4-FFF2-40B4-BE49-F238E27FC236}">
                  <a16:creationId xmlns:a16="http://schemas.microsoft.com/office/drawing/2014/main" id="{7239CE7D-DB69-F913-6B5C-FA937400852E}"/>
                </a:ext>
              </a:extLst>
            </p:cNvPr>
            <p:cNvSpPr txBox="1"/>
            <p:nvPr/>
          </p:nvSpPr>
          <p:spPr>
            <a:xfrm>
              <a:off x="10152559" y="2446860"/>
              <a:ext cx="1594732" cy="369332"/>
            </a:xfrm>
            <a:prstGeom prst="rect">
              <a:avLst/>
            </a:prstGeom>
            <a:noFill/>
          </p:spPr>
          <p:txBody>
            <a:bodyPr wrap="none" rtlCol="0">
              <a:spAutoFit/>
            </a:bodyPr>
            <a:lstStyle/>
            <a:p>
              <a:r>
                <a:rPr lang="en-GB" dirty="0"/>
                <a:t>NHS provision</a:t>
              </a:r>
            </a:p>
          </p:txBody>
        </p:sp>
        <p:cxnSp>
          <p:nvCxnSpPr>
            <p:cNvPr id="24" name="Straight Arrow Connector 23">
              <a:extLst>
                <a:ext uri="{FF2B5EF4-FFF2-40B4-BE49-F238E27FC236}">
                  <a16:creationId xmlns:a16="http://schemas.microsoft.com/office/drawing/2014/main" id="{06494590-DB11-C219-47E8-7946A96127CB}"/>
                </a:ext>
              </a:extLst>
            </p:cNvPr>
            <p:cNvCxnSpPr>
              <a:cxnSpLocks/>
            </p:cNvCxnSpPr>
            <p:nvPr/>
          </p:nvCxnSpPr>
          <p:spPr>
            <a:xfrm>
              <a:off x="1669312" y="2631526"/>
              <a:ext cx="8337276" cy="20886"/>
            </a:xfrm>
            <a:prstGeom prst="straightConnector1">
              <a:avLst/>
            </a:prstGeom>
            <a:ln w="28575">
              <a:solidFill>
                <a:srgbClr val="B88C00"/>
              </a:solidFill>
              <a:tailEnd type="triangle"/>
            </a:ln>
          </p:spPr>
          <p:style>
            <a:lnRef idx="1">
              <a:schemeClr val="accent2"/>
            </a:lnRef>
            <a:fillRef idx="0">
              <a:schemeClr val="accent2"/>
            </a:fillRef>
            <a:effectRef idx="0">
              <a:schemeClr val="accent2"/>
            </a:effectRef>
            <a:fontRef idx="minor">
              <a:schemeClr val="tx1"/>
            </a:fontRef>
          </p:style>
        </p:cxnSp>
      </p:grpSp>
      <p:sp>
        <p:nvSpPr>
          <p:cNvPr id="7" name="TextBox 6">
            <a:extLst>
              <a:ext uri="{FF2B5EF4-FFF2-40B4-BE49-F238E27FC236}">
                <a16:creationId xmlns:a16="http://schemas.microsoft.com/office/drawing/2014/main" id="{FE4EE820-E5F2-C09F-6999-DE6649BC5F2C}"/>
              </a:ext>
            </a:extLst>
          </p:cNvPr>
          <p:cNvSpPr txBox="1"/>
          <p:nvPr/>
        </p:nvSpPr>
        <p:spPr>
          <a:xfrm>
            <a:off x="2530717" y="2487368"/>
            <a:ext cx="1369487" cy="369332"/>
          </a:xfrm>
          <a:prstGeom prst="rect">
            <a:avLst/>
          </a:prstGeom>
          <a:noFill/>
        </p:spPr>
        <p:txBody>
          <a:bodyPr wrap="square" rtlCol="0">
            <a:spAutoFit/>
          </a:bodyPr>
          <a:lstStyle/>
          <a:p>
            <a:r>
              <a:rPr lang="en-GB" dirty="0">
                <a:solidFill>
                  <a:schemeClr val="bg1"/>
                </a:solidFill>
              </a:rPr>
              <a:t>Specialist</a:t>
            </a:r>
          </a:p>
        </p:txBody>
      </p:sp>
      <p:sp>
        <p:nvSpPr>
          <p:cNvPr id="13" name="TextBox 12">
            <a:extLst>
              <a:ext uri="{FF2B5EF4-FFF2-40B4-BE49-F238E27FC236}">
                <a16:creationId xmlns:a16="http://schemas.microsoft.com/office/drawing/2014/main" id="{AE874BE0-874C-AEE7-770F-874C3843372E}"/>
              </a:ext>
            </a:extLst>
          </p:cNvPr>
          <p:cNvSpPr txBox="1"/>
          <p:nvPr/>
        </p:nvSpPr>
        <p:spPr>
          <a:xfrm>
            <a:off x="5463600" y="2486888"/>
            <a:ext cx="1369487" cy="646331"/>
          </a:xfrm>
          <a:prstGeom prst="rect">
            <a:avLst/>
          </a:prstGeom>
          <a:noFill/>
        </p:spPr>
        <p:txBody>
          <a:bodyPr wrap="square" rtlCol="0">
            <a:spAutoFit/>
          </a:bodyPr>
          <a:lstStyle/>
          <a:p>
            <a:r>
              <a:rPr lang="en-GB" dirty="0">
                <a:solidFill>
                  <a:schemeClr val="bg1"/>
                </a:solidFill>
              </a:rPr>
              <a:t>Specialist</a:t>
            </a:r>
          </a:p>
          <a:p>
            <a:endParaRPr lang="en-GB" dirty="0"/>
          </a:p>
        </p:txBody>
      </p:sp>
      <p:sp>
        <p:nvSpPr>
          <p:cNvPr id="14" name="TextBox 13">
            <a:extLst>
              <a:ext uri="{FF2B5EF4-FFF2-40B4-BE49-F238E27FC236}">
                <a16:creationId xmlns:a16="http://schemas.microsoft.com/office/drawing/2014/main" id="{068C01D9-4629-AA45-4D5B-2808AB9254E7}"/>
              </a:ext>
            </a:extLst>
          </p:cNvPr>
          <p:cNvSpPr txBox="1"/>
          <p:nvPr/>
        </p:nvSpPr>
        <p:spPr>
          <a:xfrm>
            <a:off x="8055558" y="2547002"/>
            <a:ext cx="1369487" cy="646331"/>
          </a:xfrm>
          <a:prstGeom prst="rect">
            <a:avLst/>
          </a:prstGeom>
          <a:noFill/>
        </p:spPr>
        <p:txBody>
          <a:bodyPr wrap="square" rtlCol="0">
            <a:spAutoFit/>
          </a:bodyPr>
          <a:lstStyle/>
          <a:p>
            <a:r>
              <a:rPr lang="en-GB" dirty="0">
                <a:solidFill>
                  <a:schemeClr val="bg1"/>
                </a:solidFill>
              </a:rPr>
              <a:t>Specialist</a:t>
            </a:r>
          </a:p>
          <a:p>
            <a:endParaRPr lang="en-GB" dirty="0"/>
          </a:p>
        </p:txBody>
      </p:sp>
      <p:grpSp>
        <p:nvGrpSpPr>
          <p:cNvPr id="27" name="Group 26">
            <a:extLst>
              <a:ext uri="{FF2B5EF4-FFF2-40B4-BE49-F238E27FC236}">
                <a16:creationId xmlns:a16="http://schemas.microsoft.com/office/drawing/2014/main" id="{9644D3A7-EFB0-C307-FB8B-1D43E125CDC4}"/>
              </a:ext>
            </a:extLst>
          </p:cNvPr>
          <p:cNvGrpSpPr/>
          <p:nvPr/>
        </p:nvGrpSpPr>
        <p:grpSpPr>
          <a:xfrm>
            <a:off x="1318155" y="3645594"/>
            <a:ext cx="11089497" cy="923330"/>
            <a:chOff x="1020505" y="3266815"/>
            <a:chExt cx="11089497" cy="923330"/>
          </a:xfrm>
        </p:grpSpPr>
        <p:sp>
          <p:nvSpPr>
            <p:cNvPr id="22" name="TextBox 21">
              <a:extLst>
                <a:ext uri="{FF2B5EF4-FFF2-40B4-BE49-F238E27FC236}">
                  <a16:creationId xmlns:a16="http://schemas.microsoft.com/office/drawing/2014/main" id="{150BBCA3-D403-2E22-3651-F23650D77E52}"/>
                </a:ext>
              </a:extLst>
            </p:cNvPr>
            <p:cNvSpPr txBox="1"/>
            <p:nvPr/>
          </p:nvSpPr>
          <p:spPr>
            <a:xfrm>
              <a:off x="9480326" y="3266815"/>
              <a:ext cx="2629676" cy="923330"/>
            </a:xfrm>
            <a:prstGeom prst="rect">
              <a:avLst/>
            </a:prstGeom>
            <a:noFill/>
          </p:spPr>
          <p:txBody>
            <a:bodyPr wrap="square">
              <a:spAutoFit/>
            </a:bodyPr>
            <a:lstStyle/>
            <a:p>
              <a:r>
                <a:rPr lang="en-GB" dirty="0"/>
                <a:t>NHS, Third Sector, </a:t>
              </a:r>
            </a:p>
            <a:p>
              <a:r>
                <a:rPr lang="en-GB" dirty="0"/>
                <a:t>Council or community</a:t>
              </a:r>
            </a:p>
            <a:p>
              <a:r>
                <a:rPr lang="en-GB" dirty="0"/>
                <a:t>provision</a:t>
              </a:r>
            </a:p>
          </p:txBody>
        </p:sp>
        <p:cxnSp>
          <p:nvCxnSpPr>
            <p:cNvPr id="34" name="Straight Arrow Connector 33">
              <a:extLst>
                <a:ext uri="{FF2B5EF4-FFF2-40B4-BE49-F238E27FC236}">
                  <a16:creationId xmlns:a16="http://schemas.microsoft.com/office/drawing/2014/main" id="{F04C73E0-C549-5170-B0C5-0299A2464509}"/>
                </a:ext>
              </a:extLst>
            </p:cNvPr>
            <p:cNvCxnSpPr>
              <a:cxnSpLocks/>
            </p:cNvCxnSpPr>
            <p:nvPr/>
          </p:nvCxnSpPr>
          <p:spPr>
            <a:xfrm>
              <a:off x="1020505" y="3572798"/>
              <a:ext cx="8459821" cy="0"/>
            </a:xfrm>
            <a:prstGeom prst="straightConnector1">
              <a:avLst/>
            </a:prstGeom>
            <a:ln w="28575">
              <a:solidFill>
                <a:srgbClr val="B88C00"/>
              </a:solidFill>
              <a:tailEnd type="triangle"/>
            </a:ln>
          </p:spPr>
          <p:style>
            <a:lnRef idx="2">
              <a:schemeClr val="accent1"/>
            </a:lnRef>
            <a:fillRef idx="0">
              <a:schemeClr val="accent1"/>
            </a:fillRef>
            <a:effectRef idx="1">
              <a:schemeClr val="accent1"/>
            </a:effectRef>
            <a:fontRef idx="minor">
              <a:schemeClr val="tx1"/>
            </a:fontRef>
          </p:style>
        </p:cxnSp>
      </p:grpSp>
      <p:sp>
        <p:nvSpPr>
          <p:cNvPr id="15" name="TextBox 14">
            <a:extLst>
              <a:ext uri="{FF2B5EF4-FFF2-40B4-BE49-F238E27FC236}">
                <a16:creationId xmlns:a16="http://schemas.microsoft.com/office/drawing/2014/main" id="{54EE9B38-1BE1-B0BA-FBBB-7651BF0E4773}"/>
              </a:ext>
            </a:extLst>
          </p:cNvPr>
          <p:cNvSpPr txBox="1"/>
          <p:nvPr/>
        </p:nvSpPr>
        <p:spPr>
          <a:xfrm>
            <a:off x="2595681" y="3284563"/>
            <a:ext cx="1032462" cy="369332"/>
          </a:xfrm>
          <a:prstGeom prst="rect">
            <a:avLst/>
          </a:prstGeom>
          <a:noFill/>
        </p:spPr>
        <p:txBody>
          <a:bodyPr wrap="none" rtlCol="0">
            <a:spAutoFit/>
          </a:bodyPr>
          <a:lstStyle/>
          <a:p>
            <a:r>
              <a:rPr lang="en-GB" dirty="0">
                <a:solidFill>
                  <a:schemeClr val="bg1"/>
                </a:solidFill>
              </a:rPr>
              <a:t>Targeted</a:t>
            </a:r>
          </a:p>
        </p:txBody>
      </p:sp>
      <p:sp>
        <p:nvSpPr>
          <p:cNvPr id="17" name="TextBox 16">
            <a:extLst>
              <a:ext uri="{FF2B5EF4-FFF2-40B4-BE49-F238E27FC236}">
                <a16:creationId xmlns:a16="http://schemas.microsoft.com/office/drawing/2014/main" id="{D876E589-6701-34E6-2B0F-BA4603B8EA70}"/>
              </a:ext>
            </a:extLst>
          </p:cNvPr>
          <p:cNvSpPr txBox="1"/>
          <p:nvPr/>
        </p:nvSpPr>
        <p:spPr>
          <a:xfrm>
            <a:off x="5493417" y="3275730"/>
            <a:ext cx="1032462" cy="369332"/>
          </a:xfrm>
          <a:prstGeom prst="rect">
            <a:avLst/>
          </a:prstGeom>
          <a:noFill/>
        </p:spPr>
        <p:txBody>
          <a:bodyPr wrap="none" rtlCol="0">
            <a:spAutoFit/>
          </a:bodyPr>
          <a:lstStyle/>
          <a:p>
            <a:r>
              <a:rPr lang="en-GB" dirty="0">
                <a:solidFill>
                  <a:schemeClr val="bg1"/>
                </a:solidFill>
              </a:rPr>
              <a:t>Targeted</a:t>
            </a:r>
          </a:p>
        </p:txBody>
      </p:sp>
      <p:sp>
        <p:nvSpPr>
          <p:cNvPr id="21" name="TextBox 20">
            <a:extLst>
              <a:ext uri="{FF2B5EF4-FFF2-40B4-BE49-F238E27FC236}">
                <a16:creationId xmlns:a16="http://schemas.microsoft.com/office/drawing/2014/main" id="{52A39886-775E-D2C0-57FD-1786946581A8}"/>
              </a:ext>
            </a:extLst>
          </p:cNvPr>
          <p:cNvSpPr txBox="1"/>
          <p:nvPr/>
        </p:nvSpPr>
        <p:spPr>
          <a:xfrm>
            <a:off x="8077479" y="3287338"/>
            <a:ext cx="1032462" cy="369332"/>
          </a:xfrm>
          <a:prstGeom prst="rect">
            <a:avLst/>
          </a:prstGeom>
          <a:noFill/>
        </p:spPr>
        <p:txBody>
          <a:bodyPr wrap="none" rtlCol="0">
            <a:spAutoFit/>
          </a:bodyPr>
          <a:lstStyle/>
          <a:p>
            <a:r>
              <a:rPr lang="en-GB" dirty="0">
                <a:solidFill>
                  <a:schemeClr val="bg1"/>
                </a:solidFill>
              </a:rPr>
              <a:t>Targeted</a:t>
            </a:r>
          </a:p>
        </p:txBody>
      </p:sp>
      <p:sp>
        <p:nvSpPr>
          <p:cNvPr id="23" name="TextBox 22">
            <a:extLst>
              <a:ext uri="{FF2B5EF4-FFF2-40B4-BE49-F238E27FC236}">
                <a16:creationId xmlns:a16="http://schemas.microsoft.com/office/drawing/2014/main" id="{26575A4B-2947-F8ED-253F-9937138550BE}"/>
              </a:ext>
            </a:extLst>
          </p:cNvPr>
          <p:cNvSpPr txBox="1"/>
          <p:nvPr/>
        </p:nvSpPr>
        <p:spPr>
          <a:xfrm>
            <a:off x="2633673" y="4146803"/>
            <a:ext cx="1116331" cy="369332"/>
          </a:xfrm>
          <a:prstGeom prst="rect">
            <a:avLst/>
          </a:prstGeom>
          <a:noFill/>
        </p:spPr>
        <p:txBody>
          <a:bodyPr wrap="none" rtlCol="0">
            <a:spAutoFit/>
          </a:bodyPr>
          <a:lstStyle/>
          <a:p>
            <a:r>
              <a:rPr lang="en-GB" dirty="0">
                <a:solidFill>
                  <a:schemeClr val="bg1"/>
                </a:solidFill>
              </a:rPr>
              <a:t>Universal</a:t>
            </a:r>
          </a:p>
        </p:txBody>
      </p:sp>
      <p:sp>
        <p:nvSpPr>
          <p:cNvPr id="25" name="TextBox 24">
            <a:extLst>
              <a:ext uri="{FF2B5EF4-FFF2-40B4-BE49-F238E27FC236}">
                <a16:creationId xmlns:a16="http://schemas.microsoft.com/office/drawing/2014/main" id="{07483B59-9E2F-F72D-0BEA-25441F230DBB}"/>
              </a:ext>
            </a:extLst>
          </p:cNvPr>
          <p:cNvSpPr txBox="1"/>
          <p:nvPr/>
        </p:nvSpPr>
        <p:spPr>
          <a:xfrm>
            <a:off x="5366600" y="4115773"/>
            <a:ext cx="1116331" cy="369332"/>
          </a:xfrm>
          <a:prstGeom prst="rect">
            <a:avLst/>
          </a:prstGeom>
          <a:noFill/>
        </p:spPr>
        <p:txBody>
          <a:bodyPr wrap="none" rtlCol="0">
            <a:spAutoFit/>
          </a:bodyPr>
          <a:lstStyle/>
          <a:p>
            <a:r>
              <a:rPr lang="en-GB" dirty="0">
                <a:solidFill>
                  <a:schemeClr val="bg1"/>
                </a:solidFill>
              </a:rPr>
              <a:t>Universal</a:t>
            </a:r>
          </a:p>
        </p:txBody>
      </p:sp>
      <p:sp>
        <p:nvSpPr>
          <p:cNvPr id="26" name="TextBox 25">
            <a:extLst>
              <a:ext uri="{FF2B5EF4-FFF2-40B4-BE49-F238E27FC236}">
                <a16:creationId xmlns:a16="http://schemas.microsoft.com/office/drawing/2014/main" id="{51D9D3C5-5C7F-225C-0C33-05D22048CB3A}"/>
              </a:ext>
            </a:extLst>
          </p:cNvPr>
          <p:cNvSpPr txBox="1"/>
          <p:nvPr/>
        </p:nvSpPr>
        <p:spPr>
          <a:xfrm>
            <a:off x="7993610" y="4146803"/>
            <a:ext cx="1116331" cy="369332"/>
          </a:xfrm>
          <a:prstGeom prst="rect">
            <a:avLst/>
          </a:prstGeom>
          <a:noFill/>
        </p:spPr>
        <p:txBody>
          <a:bodyPr wrap="none" rtlCol="0">
            <a:spAutoFit/>
          </a:bodyPr>
          <a:lstStyle/>
          <a:p>
            <a:r>
              <a:rPr lang="en-GB" dirty="0">
                <a:solidFill>
                  <a:schemeClr val="bg1"/>
                </a:solidFill>
              </a:rPr>
              <a:t>Universal</a:t>
            </a:r>
          </a:p>
        </p:txBody>
      </p:sp>
      <p:sp>
        <p:nvSpPr>
          <p:cNvPr id="33" name="TextBox 32">
            <a:extLst>
              <a:ext uri="{FF2B5EF4-FFF2-40B4-BE49-F238E27FC236}">
                <a16:creationId xmlns:a16="http://schemas.microsoft.com/office/drawing/2014/main" id="{1476635F-2A2B-31FE-EA2A-98A80AB7E03C}"/>
              </a:ext>
            </a:extLst>
          </p:cNvPr>
          <p:cNvSpPr txBox="1"/>
          <p:nvPr/>
        </p:nvSpPr>
        <p:spPr>
          <a:xfrm>
            <a:off x="3734570" y="149464"/>
            <a:ext cx="4550156" cy="769441"/>
          </a:xfrm>
          <a:prstGeom prst="rect">
            <a:avLst/>
          </a:prstGeom>
          <a:noFill/>
        </p:spPr>
        <p:txBody>
          <a:bodyPr wrap="none" rtlCol="0">
            <a:spAutoFit/>
          </a:bodyPr>
          <a:lstStyle/>
          <a:p>
            <a:r>
              <a:rPr lang="en-GB" sz="4400" dirty="0"/>
              <a:t>3 Pillars of Prehab</a:t>
            </a:r>
          </a:p>
        </p:txBody>
      </p:sp>
      <p:sp>
        <p:nvSpPr>
          <p:cNvPr id="11" name="Rectangle: Single Corner Rounded 10">
            <a:extLst>
              <a:ext uri="{FF2B5EF4-FFF2-40B4-BE49-F238E27FC236}">
                <a16:creationId xmlns:a16="http://schemas.microsoft.com/office/drawing/2014/main" id="{51A486CD-22FD-E411-EAFD-027E68A5BE0E}"/>
              </a:ext>
            </a:extLst>
          </p:cNvPr>
          <p:cNvSpPr/>
          <p:nvPr/>
        </p:nvSpPr>
        <p:spPr>
          <a:xfrm>
            <a:off x="0" y="-10338"/>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The Three </a:t>
            </a:r>
            <a:r>
              <a:rPr lang="en-US" altLang="en-US" sz="4400" dirty="0">
                <a:solidFill>
                  <a:srgbClr val="333333"/>
                </a:solidFill>
                <a:latin typeface="+mj-lt"/>
              </a:rPr>
              <a:t>P</a:t>
            </a:r>
            <a:r>
              <a:rPr kumimoji="0" lang="en-US" altLang="en-US" sz="4400" b="0" i="0" u="none" strike="noStrike" cap="none" normalizeH="0" baseline="0" dirty="0">
                <a:ln>
                  <a:noFill/>
                </a:ln>
                <a:solidFill>
                  <a:srgbClr val="333333"/>
                </a:solidFill>
                <a:effectLst/>
                <a:latin typeface="+mj-lt"/>
              </a:rPr>
              <a:t>illars of Prehab</a:t>
            </a:r>
          </a:p>
        </p:txBody>
      </p:sp>
      <p:pic>
        <p:nvPicPr>
          <p:cNvPr id="6" name="Picture 5" descr="A blue and white logo&#10;&#10;Description automatically generated">
            <a:extLst>
              <a:ext uri="{FF2B5EF4-FFF2-40B4-BE49-F238E27FC236}">
                <a16:creationId xmlns:a16="http://schemas.microsoft.com/office/drawing/2014/main" id="{983FFE32-1B41-1775-C73B-DF9983EC4C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75406" y="39791"/>
            <a:ext cx="1092200" cy="787400"/>
          </a:xfrm>
          <a:prstGeom prst="rect">
            <a:avLst/>
          </a:prstGeom>
          <a:noFill/>
          <a:ln>
            <a:noFill/>
          </a:ln>
        </p:spPr>
      </p:pic>
      <p:grpSp>
        <p:nvGrpSpPr>
          <p:cNvPr id="12" name="Group 11">
            <a:extLst>
              <a:ext uri="{FF2B5EF4-FFF2-40B4-BE49-F238E27FC236}">
                <a16:creationId xmlns:a16="http://schemas.microsoft.com/office/drawing/2014/main" id="{202272AA-4D72-B861-3C18-80069D194665}"/>
              </a:ext>
            </a:extLst>
          </p:cNvPr>
          <p:cNvGrpSpPr/>
          <p:nvPr/>
        </p:nvGrpSpPr>
        <p:grpSpPr>
          <a:xfrm>
            <a:off x="9279863" y="159415"/>
            <a:ext cx="927480" cy="596266"/>
            <a:chOff x="9279863" y="345262"/>
            <a:chExt cx="927480" cy="596266"/>
          </a:xfrm>
        </p:grpSpPr>
        <p:sp>
          <p:nvSpPr>
            <p:cNvPr id="16" name="Flowchart: Connector 15">
              <a:extLst>
                <a:ext uri="{FF2B5EF4-FFF2-40B4-BE49-F238E27FC236}">
                  <a16:creationId xmlns:a16="http://schemas.microsoft.com/office/drawing/2014/main" id="{31FAE8D9-67D5-CE7F-5CF4-C4FE34FD2272}"/>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Pentagon 27">
              <a:extLst>
                <a:ext uri="{FF2B5EF4-FFF2-40B4-BE49-F238E27FC236}">
                  <a16:creationId xmlns:a16="http://schemas.microsoft.com/office/drawing/2014/main" id="{932F8991-9579-3521-D3EA-CC3A10F61BAB}"/>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spTree>
    <p:extLst>
      <p:ext uri="{BB962C8B-B14F-4D97-AF65-F5344CB8AC3E}">
        <p14:creationId xmlns:p14="http://schemas.microsoft.com/office/powerpoint/2010/main" val="175958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animBg="1"/>
      <p:bldP spid="7" grpId="0"/>
      <p:bldP spid="13" grpId="0"/>
      <p:bldP spid="14" grpId="0"/>
      <p:bldP spid="15" grpId="0"/>
      <p:bldP spid="17" grpId="0"/>
      <p:bldP spid="21" grpId="0"/>
      <p:bldP spid="23" grpId="0"/>
      <p:bldP spid="25"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3D98C-26A0-1593-B35A-007029A03CD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A8F0330-106D-6AB7-7A79-9C52D5CAE910}"/>
              </a:ext>
            </a:extLst>
          </p:cNvPr>
          <p:cNvPicPr>
            <a:picLocks noChangeAspect="1"/>
          </p:cNvPicPr>
          <p:nvPr/>
        </p:nvPicPr>
        <p:blipFill>
          <a:blip r:embed="rId3"/>
          <a:stretch>
            <a:fillRect/>
          </a:stretch>
        </p:blipFill>
        <p:spPr>
          <a:xfrm>
            <a:off x="2054016" y="1152939"/>
            <a:ext cx="7603892" cy="5859275"/>
          </a:xfrm>
          <a:prstGeom prst="rect">
            <a:avLst/>
          </a:prstGeom>
        </p:spPr>
      </p:pic>
      <p:grpSp>
        <p:nvGrpSpPr>
          <p:cNvPr id="7" name="Group 6">
            <a:extLst>
              <a:ext uri="{FF2B5EF4-FFF2-40B4-BE49-F238E27FC236}">
                <a16:creationId xmlns:a16="http://schemas.microsoft.com/office/drawing/2014/main" id="{BD297FB2-B5AA-A138-7730-CAC4189E4512}"/>
              </a:ext>
            </a:extLst>
          </p:cNvPr>
          <p:cNvGrpSpPr/>
          <p:nvPr/>
        </p:nvGrpSpPr>
        <p:grpSpPr>
          <a:xfrm>
            <a:off x="-61293" y="-79834"/>
            <a:ext cx="12314583" cy="935773"/>
            <a:chOff x="-61293" y="-79834"/>
            <a:chExt cx="12314583" cy="935773"/>
          </a:xfrm>
        </p:grpSpPr>
        <p:sp>
          <p:nvSpPr>
            <p:cNvPr id="6" name="Rectangle: Single Corner Rounded 5">
              <a:extLst>
                <a:ext uri="{FF2B5EF4-FFF2-40B4-BE49-F238E27FC236}">
                  <a16:creationId xmlns:a16="http://schemas.microsoft.com/office/drawing/2014/main" id="{825B0950-7D53-7B59-BF9A-29E9343BCB33}"/>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Surely the patient just needs surgery</a:t>
              </a:r>
            </a:p>
          </p:txBody>
        </p:sp>
        <p:pic>
          <p:nvPicPr>
            <p:cNvPr id="2" name="Picture 1" descr="A blue and white logo&#10;&#10;Description automatically generated">
              <a:extLst>
                <a:ext uri="{FF2B5EF4-FFF2-40B4-BE49-F238E27FC236}">
                  <a16:creationId xmlns:a16="http://schemas.microsoft.com/office/drawing/2014/main" id="{DA6AFA54-ED70-BFC3-E1CF-7ED97926B2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3" name="Group 2">
              <a:extLst>
                <a:ext uri="{FF2B5EF4-FFF2-40B4-BE49-F238E27FC236}">
                  <a16:creationId xmlns:a16="http://schemas.microsoft.com/office/drawing/2014/main" id="{A9EE3A74-1736-D39E-6A43-05EE8689266D}"/>
                </a:ext>
              </a:extLst>
            </p:cNvPr>
            <p:cNvGrpSpPr/>
            <p:nvPr/>
          </p:nvGrpSpPr>
          <p:grpSpPr>
            <a:xfrm>
              <a:off x="9673823" y="89919"/>
              <a:ext cx="927480" cy="596266"/>
              <a:chOff x="9279863" y="345262"/>
              <a:chExt cx="927480" cy="596266"/>
            </a:xfrm>
          </p:grpSpPr>
          <p:sp>
            <p:nvSpPr>
              <p:cNvPr id="4" name="Flowchart: Connector 3">
                <a:extLst>
                  <a:ext uri="{FF2B5EF4-FFF2-40B4-BE49-F238E27FC236}">
                    <a16:creationId xmlns:a16="http://schemas.microsoft.com/office/drawing/2014/main" id="{F09F5200-0DE6-44DA-0B5A-AAF5D9BA2DE0}"/>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Pentagon 4">
                <a:extLst>
                  <a:ext uri="{FF2B5EF4-FFF2-40B4-BE49-F238E27FC236}">
                    <a16:creationId xmlns:a16="http://schemas.microsoft.com/office/drawing/2014/main" id="{9CE07FB2-68EA-F584-4616-58B34D3C713F}"/>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2273687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33120-807B-328D-CD41-EDC2CEC50E88}"/>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C7990E7-D656-E77B-A744-1695E3E8F918}"/>
              </a:ext>
            </a:extLst>
          </p:cNvPr>
          <p:cNvCxnSpPr>
            <a:cxnSpLocks/>
          </p:cNvCxnSpPr>
          <p:nvPr/>
        </p:nvCxnSpPr>
        <p:spPr>
          <a:xfrm>
            <a:off x="296563" y="6861775"/>
            <a:ext cx="11903674" cy="0"/>
          </a:xfrm>
          <a:prstGeom prst="line">
            <a:avLst/>
          </a:prstGeom>
          <a:ln w="22225">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pic>
        <p:nvPicPr>
          <p:cNvPr id="14" name="Picture 2" descr="Diagram&#10;&#10;Description automatically generated with medium confidence">
            <a:extLst>
              <a:ext uri="{FF2B5EF4-FFF2-40B4-BE49-F238E27FC236}">
                <a16:creationId xmlns:a16="http://schemas.microsoft.com/office/drawing/2014/main" id="{629BADA0-5AAD-761C-D409-FFC71D987A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333" y="1432305"/>
            <a:ext cx="8439334" cy="513080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BF0477A0-F052-31AA-2E9B-57CD69533C0F}"/>
              </a:ext>
            </a:extLst>
          </p:cNvPr>
          <p:cNvGrpSpPr/>
          <p:nvPr/>
        </p:nvGrpSpPr>
        <p:grpSpPr>
          <a:xfrm>
            <a:off x="4156847" y="3289852"/>
            <a:ext cx="926857" cy="912398"/>
            <a:chOff x="4066701" y="3315879"/>
            <a:chExt cx="926857" cy="912398"/>
          </a:xfrm>
        </p:grpSpPr>
        <p:sp>
          <p:nvSpPr>
            <p:cNvPr id="4" name="Up Arrow 14">
              <a:extLst>
                <a:ext uri="{FF2B5EF4-FFF2-40B4-BE49-F238E27FC236}">
                  <a16:creationId xmlns:a16="http://schemas.microsoft.com/office/drawing/2014/main" id="{6242E822-8A90-DB21-2D75-BFE9FB8BA51A}"/>
                </a:ext>
              </a:extLst>
            </p:cNvPr>
            <p:cNvSpPr/>
            <p:nvPr/>
          </p:nvSpPr>
          <p:spPr>
            <a:xfrm>
              <a:off x="4272810" y="3315879"/>
              <a:ext cx="478793" cy="645073"/>
            </a:xfrm>
            <a:prstGeom prst="upArrow">
              <a:avLst/>
            </a:prstGeom>
            <a:solidFill>
              <a:srgbClr val="ED7D3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 name="TextBox 4">
              <a:extLst>
                <a:ext uri="{FF2B5EF4-FFF2-40B4-BE49-F238E27FC236}">
                  <a16:creationId xmlns:a16="http://schemas.microsoft.com/office/drawing/2014/main" id="{2B1AF10F-863B-382C-CCF4-4D0F535B5F94}"/>
                </a:ext>
              </a:extLst>
            </p:cNvPr>
            <p:cNvSpPr txBox="1"/>
            <p:nvPr/>
          </p:nvSpPr>
          <p:spPr>
            <a:xfrm>
              <a:off x="4066701" y="3858945"/>
              <a:ext cx="926857" cy="369332"/>
            </a:xfrm>
            <a:prstGeom prst="rect">
              <a:avLst/>
            </a:prstGeom>
            <a:noFill/>
          </p:spPr>
          <p:txBody>
            <a:bodyPr wrap="none" rtlCol="0">
              <a:spAutoFit/>
            </a:bodyPr>
            <a:lstStyle/>
            <a:p>
              <a:r>
                <a:rPr lang="en-GB" b="1" dirty="0"/>
                <a:t>Prehab</a:t>
              </a:r>
            </a:p>
          </p:txBody>
        </p:sp>
      </p:grpSp>
      <p:grpSp>
        <p:nvGrpSpPr>
          <p:cNvPr id="6" name="Group 5">
            <a:extLst>
              <a:ext uri="{FF2B5EF4-FFF2-40B4-BE49-F238E27FC236}">
                <a16:creationId xmlns:a16="http://schemas.microsoft.com/office/drawing/2014/main" id="{35D5B632-F517-8B8C-89CB-CB2D1802420D}"/>
              </a:ext>
            </a:extLst>
          </p:cNvPr>
          <p:cNvGrpSpPr/>
          <p:nvPr/>
        </p:nvGrpSpPr>
        <p:grpSpPr>
          <a:xfrm>
            <a:off x="-44772" y="-3978"/>
            <a:ext cx="12405693" cy="935773"/>
            <a:chOff x="-61293" y="-79834"/>
            <a:chExt cx="12314583" cy="935773"/>
          </a:xfrm>
        </p:grpSpPr>
        <p:sp>
          <p:nvSpPr>
            <p:cNvPr id="8" name="Rectangle: Single Corner Rounded 7">
              <a:extLst>
                <a:ext uri="{FF2B5EF4-FFF2-40B4-BE49-F238E27FC236}">
                  <a16:creationId xmlns:a16="http://schemas.microsoft.com/office/drawing/2014/main" id="{B79C6EAE-8F21-6652-A339-10E9F614D763}"/>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rgbClr val="333333"/>
                  </a:solidFill>
                  <a:effectLst/>
                  <a:latin typeface="+mj-lt"/>
                </a:rPr>
                <a:t>	</a:t>
              </a:r>
            </a:p>
          </p:txBody>
        </p:sp>
        <p:pic>
          <p:nvPicPr>
            <p:cNvPr id="9" name="Picture 8" descr="A blue and white logo&#10;&#10;Description automatically generated">
              <a:extLst>
                <a:ext uri="{FF2B5EF4-FFF2-40B4-BE49-F238E27FC236}">
                  <a16:creationId xmlns:a16="http://schemas.microsoft.com/office/drawing/2014/main" id="{CF574474-FA90-72D7-8C91-600F97395CE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11" name="Group 10">
              <a:extLst>
                <a:ext uri="{FF2B5EF4-FFF2-40B4-BE49-F238E27FC236}">
                  <a16:creationId xmlns:a16="http://schemas.microsoft.com/office/drawing/2014/main" id="{815BFA0A-9AAA-512A-BD7C-BE2E5D0E5711}"/>
                </a:ext>
              </a:extLst>
            </p:cNvPr>
            <p:cNvGrpSpPr/>
            <p:nvPr/>
          </p:nvGrpSpPr>
          <p:grpSpPr>
            <a:xfrm>
              <a:off x="9673823" y="89919"/>
              <a:ext cx="927480" cy="596266"/>
              <a:chOff x="9279863" y="345262"/>
              <a:chExt cx="927480" cy="596266"/>
            </a:xfrm>
          </p:grpSpPr>
          <p:sp>
            <p:nvSpPr>
              <p:cNvPr id="13" name="Flowchart: Connector 12">
                <a:extLst>
                  <a:ext uri="{FF2B5EF4-FFF2-40B4-BE49-F238E27FC236}">
                    <a16:creationId xmlns:a16="http://schemas.microsoft.com/office/drawing/2014/main" id="{70A16FD2-8DDA-01F0-631E-31B2BAA702C0}"/>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Pentagon 14">
                <a:extLst>
                  <a:ext uri="{FF2B5EF4-FFF2-40B4-BE49-F238E27FC236}">
                    <a16:creationId xmlns:a16="http://schemas.microsoft.com/office/drawing/2014/main" id="{98380DEF-C874-D78D-868B-5E5A7DFBEB66}"/>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
        <p:nvSpPr>
          <p:cNvPr id="12" name="TextBox 11">
            <a:extLst>
              <a:ext uri="{FF2B5EF4-FFF2-40B4-BE49-F238E27FC236}">
                <a16:creationId xmlns:a16="http://schemas.microsoft.com/office/drawing/2014/main" id="{8A491334-6D57-ECBB-F5A3-76012A81D90D}"/>
              </a:ext>
            </a:extLst>
          </p:cNvPr>
          <p:cNvSpPr txBox="1"/>
          <p:nvPr/>
        </p:nvSpPr>
        <p:spPr>
          <a:xfrm>
            <a:off x="686143" y="0"/>
            <a:ext cx="8517492" cy="769441"/>
          </a:xfrm>
          <a:prstGeom prst="rect">
            <a:avLst/>
          </a:prstGeom>
          <a:noFill/>
          <a:ln>
            <a:solidFill>
              <a:schemeClr val="bg1">
                <a:lumMod val="85000"/>
              </a:schemeClr>
            </a:solidFill>
          </a:ln>
        </p:spPr>
        <p:txBody>
          <a:bodyPr wrap="square" rtlCol="0">
            <a:spAutoFit/>
          </a:bodyPr>
          <a:lstStyle/>
          <a:p>
            <a:pPr lvl="0">
              <a:defRPr/>
            </a:pPr>
            <a:r>
              <a:rPr lang="en-US" sz="4400" dirty="0">
                <a:latin typeface="+mj-lt"/>
                <a:cs typeface="Segoe UI Semibold" panose="020B0702040204020203" pitchFamily="34" charset="0"/>
              </a:rPr>
              <a:t>Surgery can make patients worse</a:t>
            </a:r>
          </a:p>
        </p:txBody>
      </p:sp>
      <p:sp>
        <p:nvSpPr>
          <p:cNvPr id="7" name="TextBox 6">
            <a:extLst>
              <a:ext uri="{FF2B5EF4-FFF2-40B4-BE49-F238E27FC236}">
                <a16:creationId xmlns:a16="http://schemas.microsoft.com/office/drawing/2014/main" id="{D6ED6CF3-CA8D-6981-C821-22B56386A16C}"/>
              </a:ext>
            </a:extLst>
          </p:cNvPr>
          <p:cNvSpPr txBox="1"/>
          <p:nvPr/>
        </p:nvSpPr>
        <p:spPr>
          <a:xfrm>
            <a:off x="600759" y="30669"/>
            <a:ext cx="8332083" cy="769441"/>
          </a:xfrm>
          <a:prstGeom prst="rect">
            <a:avLst/>
          </a:prstGeom>
          <a:solidFill>
            <a:schemeClr val="bg1">
              <a:lumMod val="85000"/>
            </a:schemeClr>
          </a:solidFill>
        </p:spPr>
        <p:txBody>
          <a:bodyPr wrap="square">
            <a:spAutoFit/>
          </a:bodyPr>
          <a:lstStyle/>
          <a:p>
            <a:pPr lvl="0">
              <a:defRPr/>
            </a:pPr>
            <a:r>
              <a:rPr lang="en-US" sz="4400" dirty="0">
                <a:latin typeface="+mj-lt"/>
                <a:cs typeface="Segoe UI Semibold" panose="020B0702040204020203" pitchFamily="34" charset="0"/>
              </a:rPr>
              <a:t>Strategies are needed: Prehab</a:t>
            </a:r>
          </a:p>
        </p:txBody>
      </p:sp>
    </p:spTree>
    <p:extLst>
      <p:ext uri="{BB962C8B-B14F-4D97-AF65-F5344CB8AC3E}">
        <p14:creationId xmlns:p14="http://schemas.microsoft.com/office/powerpoint/2010/main" val="100570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EF5CE3-9551-2CC3-EC37-77FEC8C98E8C}"/>
              </a:ext>
            </a:extLst>
          </p:cNvPr>
          <p:cNvSpPr>
            <a:spLocks noGrp="1"/>
          </p:cNvSpPr>
          <p:nvPr>
            <p:ph idx="1"/>
          </p:nvPr>
        </p:nvSpPr>
        <p:spPr/>
        <p:txBody>
          <a:bodyPr>
            <a:normAutofit/>
          </a:bodyPr>
          <a:lstStyle/>
          <a:p>
            <a:pPr marL="0" indent="0">
              <a:buNone/>
            </a:pPr>
            <a:r>
              <a:rPr lang="en-GB" sz="3200" dirty="0"/>
              <a:t>What kind of challenges and comorbidities do you see you in your patients that might make their recovery from surgery and cancer treatments difficult?</a:t>
            </a:r>
          </a:p>
        </p:txBody>
      </p:sp>
      <p:grpSp>
        <p:nvGrpSpPr>
          <p:cNvPr id="5" name="Group 4">
            <a:extLst>
              <a:ext uri="{FF2B5EF4-FFF2-40B4-BE49-F238E27FC236}">
                <a16:creationId xmlns:a16="http://schemas.microsoft.com/office/drawing/2014/main" id="{A36B18D8-F6E3-1DBD-49A7-146277C67079}"/>
              </a:ext>
            </a:extLst>
          </p:cNvPr>
          <p:cNvGrpSpPr/>
          <p:nvPr/>
        </p:nvGrpSpPr>
        <p:grpSpPr>
          <a:xfrm>
            <a:off x="-61293" y="-79834"/>
            <a:ext cx="12314583" cy="935773"/>
            <a:chOff x="-61293" y="-79834"/>
            <a:chExt cx="12314583" cy="935773"/>
          </a:xfrm>
        </p:grpSpPr>
        <p:sp>
          <p:nvSpPr>
            <p:cNvPr id="6" name="Rectangle: Single Corner Rounded 5">
              <a:extLst>
                <a:ext uri="{FF2B5EF4-FFF2-40B4-BE49-F238E27FC236}">
                  <a16:creationId xmlns:a16="http://schemas.microsoft.com/office/drawing/2014/main" id="{0CDFEDAA-0DF9-7977-1580-FCF771A4B893}"/>
                </a:ext>
              </a:extLst>
            </p:cNvPr>
            <p:cNvSpPr/>
            <p:nvPr/>
          </p:nvSpPr>
          <p:spPr>
            <a:xfrm>
              <a:off x="-61293" y="-79834"/>
              <a:ext cx="12314583" cy="935773"/>
            </a:xfrm>
            <a:prstGeom prst="round1Rect">
              <a:avLst/>
            </a:prstGeom>
            <a:solidFill>
              <a:schemeClr val="bg1">
                <a:lumMod val="8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400" b="0" i="0" u="none" strike="noStrike" cap="none" normalizeH="0" baseline="0" dirty="0">
                  <a:ln>
                    <a:noFill/>
                  </a:ln>
                  <a:solidFill>
                    <a:schemeClr val="tx1"/>
                  </a:solidFill>
                  <a:effectLst/>
                  <a:latin typeface="+mj-lt"/>
                </a:rPr>
                <a:t>	Challenges &amp; Comorbidities</a:t>
              </a:r>
            </a:p>
          </p:txBody>
        </p:sp>
        <p:pic>
          <p:nvPicPr>
            <p:cNvPr id="7" name="Picture 6" descr="A blue and white logo&#10;&#10;Description automatically generated">
              <a:extLst>
                <a:ext uri="{FF2B5EF4-FFF2-40B4-BE49-F238E27FC236}">
                  <a16:creationId xmlns:a16="http://schemas.microsoft.com/office/drawing/2014/main" id="{D43364D7-8CFB-5CA2-5B36-1ABECD6547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54311" y="-31719"/>
              <a:ext cx="1092200" cy="787400"/>
            </a:xfrm>
            <a:prstGeom prst="rect">
              <a:avLst/>
            </a:prstGeom>
            <a:noFill/>
            <a:ln>
              <a:noFill/>
            </a:ln>
          </p:spPr>
        </p:pic>
        <p:grpSp>
          <p:nvGrpSpPr>
            <p:cNvPr id="8" name="Group 7">
              <a:extLst>
                <a:ext uri="{FF2B5EF4-FFF2-40B4-BE49-F238E27FC236}">
                  <a16:creationId xmlns:a16="http://schemas.microsoft.com/office/drawing/2014/main" id="{2600C85D-8730-8717-624A-9DF3F831F29E}"/>
                </a:ext>
              </a:extLst>
            </p:cNvPr>
            <p:cNvGrpSpPr/>
            <p:nvPr/>
          </p:nvGrpSpPr>
          <p:grpSpPr>
            <a:xfrm>
              <a:off x="9673823" y="89919"/>
              <a:ext cx="927480" cy="596266"/>
              <a:chOff x="9279863" y="345262"/>
              <a:chExt cx="927480" cy="596266"/>
            </a:xfrm>
          </p:grpSpPr>
          <p:sp>
            <p:nvSpPr>
              <p:cNvPr id="9" name="Flowchart: Connector 8">
                <a:extLst>
                  <a:ext uri="{FF2B5EF4-FFF2-40B4-BE49-F238E27FC236}">
                    <a16:creationId xmlns:a16="http://schemas.microsoft.com/office/drawing/2014/main" id="{AA05C01F-321E-C26C-DF2E-0B6864C56556}"/>
                  </a:ext>
                </a:extLst>
              </p:cNvPr>
              <p:cNvSpPr/>
              <p:nvPr/>
            </p:nvSpPr>
            <p:spPr>
              <a:xfrm>
                <a:off x="9881655" y="470544"/>
                <a:ext cx="325688" cy="345701"/>
              </a:xfrm>
              <a:prstGeom prst="flowChartConnector">
                <a:avLst/>
              </a:prstGeom>
              <a:solidFill>
                <a:srgbClr val="C00000"/>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Pentagon 9">
                <a:extLst>
                  <a:ext uri="{FF2B5EF4-FFF2-40B4-BE49-F238E27FC236}">
                    <a16:creationId xmlns:a16="http://schemas.microsoft.com/office/drawing/2014/main" id="{32B1FE72-4A5C-CEC2-78F9-DAD8FF011D13}"/>
                  </a:ext>
                </a:extLst>
              </p:cNvPr>
              <p:cNvSpPr/>
              <p:nvPr/>
            </p:nvSpPr>
            <p:spPr>
              <a:xfrm>
                <a:off x="9279863" y="345262"/>
                <a:ext cx="842723" cy="596266"/>
              </a:xfrm>
              <a:prstGeom prst="homePlate">
                <a:avLst>
                  <a:gd name="adj" fmla="val 620229"/>
                </a:avLst>
              </a:prstGeom>
              <a:solidFill>
                <a:schemeClr val="bg1">
                  <a:lumMod val="85000"/>
                </a:schemeClr>
              </a:solidFill>
              <a:ln w="1905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accent1">
                        <a:lumMod val="75000"/>
                      </a:schemeClr>
                    </a:solidFill>
                    <a:latin typeface="+mj-lt"/>
                  </a:rPr>
                  <a:t>TaP</a:t>
                </a:r>
              </a:p>
            </p:txBody>
          </p:sp>
        </p:grpSp>
      </p:grpSp>
    </p:spTree>
    <p:extLst>
      <p:ext uri="{BB962C8B-B14F-4D97-AF65-F5344CB8AC3E}">
        <p14:creationId xmlns:p14="http://schemas.microsoft.com/office/powerpoint/2010/main" val="1715997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2450</TotalTime>
  <Words>2236</Words>
  <Application>Microsoft Office PowerPoint</Application>
  <PresentationFormat>Widescreen</PresentationFormat>
  <Paragraphs>334</Paragraphs>
  <Slides>27</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Aptos</vt:lpstr>
      <vt:lpstr>Aptos Display</vt:lpstr>
      <vt:lpstr>Arial</vt:lpstr>
      <vt:lpstr>Calibri</vt:lpstr>
      <vt:lpstr>Comic Sans MS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Mr. Red has been diagnosed with cancer</vt:lpstr>
      <vt:lpstr>This is the clinician </vt:lpstr>
      <vt:lpstr>What stops her talking about Prehab?</vt:lpstr>
      <vt:lpstr>What might help her?</vt:lpstr>
      <vt:lpstr>PowerPoint Presentation</vt:lpstr>
      <vt:lpstr>Knowledge is Power</vt:lpstr>
      <vt:lpstr>Planting a seed </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 Greater Glasgow &amp; Clyde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Watson, Mary</dc:creator>
  <cp:lastModifiedBy>Watson, Mary</cp:lastModifiedBy>
  <cp:revision>90</cp:revision>
  <dcterms:created xsi:type="dcterms:W3CDTF">2025-03-27T11:16:04Z</dcterms:created>
  <dcterms:modified xsi:type="dcterms:W3CDTF">2025-04-30T14:24:38Z</dcterms:modified>
</cp:coreProperties>
</file>